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307" r:id="rId3"/>
    <p:sldId id="273" r:id="rId4"/>
    <p:sldId id="315" r:id="rId5"/>
    <p:sldId id="316" r:id="rId6"/>
    <p:sldId id="317" r:id="rId7"/>
    <p:sldId id="296" r:id="rId8"/>
    <p:sldId id="308" r:id="rId9"/>
    <p:sldId id="318" r:id="rId10"/>
    <p:sldId id="319" r:id="rId11"/>
    <p:sldId id="309" r:id="rId12"/>
    <p:sldId id="299" r:id="rId13"/>
    <p:sldId id="302" r:id="rId14"/>
    <p:sldId id="310" r:id="rId15"/>
    <p:sldId id="303" r:id="rId16"/>
    <p:sldId id="304" r:id="rId17"/>
    <p:sldId id="306" r:id="rId18"/>
    <p:sldId id="305" r:id="rId19"/>
    <p:sldId id="311" r:id="rId20"/>
    <p:sldId id="312" r:id="rId21"/>
    <p:sldId id="313" r:id="rId22"/>
    <p:sldId id="314" r:id="rId23"/>
    <p:sldId id="320" r:id="rId24"/>
    <p:sldId id="321" r:id="rId25"/>
    <p:sldId id="329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0" r:id="rId34"/>
    <p:sldId id="331" r:id="rId35"/>
    <p:sldId id="332" r:id="rId36"/>
    <p:sldId id="347" r:id="rId37"/>
    <p:sldId id="348" r:id="rId38"/>
    <p:sldId id="349" r:id="rId39"/>
    <p:sldId id="352" r:id="rId40"/>
    <p:sldId id="351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1" r:id="rId49"/>
    <p:sldId id="362" r:id="rId50"/>
    <p:sldId id="36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FDF12E6-4265-47EC-844D-D70FB5BA7E8C}">
          <p14:sldIdLst>
            <p14:sldId id="278"/>
            <p14:sldId id="307"/>
            <p14:sldId id="273"/>
            <p14:sldId id="315"/>
            <p14:sldId id="316"/>
            <p14:sldId id="317"/>
            <p14:sldId id="296"/>
            <p14:sldId id="308"/>
            <p14:sldId id="318"/>
            <p14:sldId id="319"/>
            <p14:sldId id="309"/>
            <p14:sldId id="299"/>
            <p14:sldId id="302"/>
            <p14:sldId id="310"/>
            <p14:sldId id="303"/>
            <p14:sldId id="304"/>
            <p14:sldId id="306"/>
            <p14:sldId id="305"/>
            <p14:sldId id="311"/>
            <p14:sldId id="312"/>
            <p14:sldId id="313"/>
            <p14:sldId id="314"/>
            <p14:sldId id="320"/>
            <p14:sldId id="321"/>
            <p14:sldId id="329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32"/>
            <p14:sldId id="347"/>
            <p14:sldId id="348"/>
            <p14:sldId id="349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3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2" y="12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F212C-A670-4F4F-A293-72C8C263A8D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42C384F-ABFE-4B2F-9387-C94D43B0122E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라이브러리 </a:t>
          </a:r>
          <a:r>
            <a:rPr lang="en-US" altLang="ko-KR" sz="1800" dirty="0" smtClean="0">
              <a:latin typeface="+mn-ea"/>
              <a:ea typeface="+mn-ea"/>
            </a:rPr>
            <a:t>/  </a:t>
          </a:r>
          <a:r>
            <a:rPr lang="ko-KR" altLang="en-US" sz="1800" dirty="0" smtClean="0">
              <a:latin typeface="+mn-ea"/>
              <a:ea typeface="+mn-ea"/>
            </a:rPr>
            <a:t>데이터 불러오기</a:t>
          </a:r>
          <a:endParaRPr lang="ko-KR" altLang="en-US" sz="1800" dirty="0">
            <a:latin typeface="+mn-ea"/>
            <a:ea typeface="+mn-ea"/>
          </a:endParaRPr>
        </a:p>
      </dgm:t>
    </dgm:pt>
    <dgm:pt modelId="{85CCB0F7-2A88-476F-8904-0CC9CDB74C91}" type="parTrans" cxnId="{61165719-5E8A-4FFF-9ADF-51D2B91364A7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F85CB7DB-F079-4F0F-9A78-EB70CBA2F92E}" type="sibTrans" cxnId="{61165719-5E8A-4FFF-9ADF-51D2B91364A7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59EEBF4B-FBA1-4699-9A26-F48A7631E01C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데이터 </a:t>
          </a:r>
          <a:r>
            <a:rPr lang="ko-KR" altLang="en-US" sz="1800" dirty="0" err="1" smtClean="0">
              <a:latin typeface="+mn-ea"/>
              <a:ea typeface="+mn-ea"/>
            </a:rPr>
            <a:t>기술통계</a:t>
          </a:r>
          <a:endParaRPr lang="ko-KR" altLang="en-US" sz="1800" dirty="0">
            <a:latin typeface="+mn-ea"/>
            <a:ea typeface="+mn-ea"/>
          </a:endParaRPr>
        </a:p>
      </dgm:t>
    </dgm:pt>
    <dgm:pt modelId="{839EC7C6-29FB-4727-B8D1-A4C510BCF4D8}" type="parTrans" cxnId="{F1350F42-772C-4E29-BA2C-E8E026AF4C24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9996213E-FB02-4A5D-849E-3FF31BBE1A32}" type="sibTrans" cxnId="{F1350F42-772C-4E29-BA2C-E8E026AF4C24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17ACE709-753F-4792-A501-3542BF2122A1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데이터 집단 구분</a:t>
          </a:r>
          <a:endParaRPr lang="ko-KR" altLang="en-US" sz="1800" dirty="0">
            <a:latin typeface="+mn-ea"/>
            <a:ea typeface="+mn-ea"/>
          </a:endParaRPr>
        </a:p>
      </dgm:t>
    </dgm:pt>
    <dgm:pt modelId="{EFEEDC8F-0EED-46E5-A95C-D3FF41E265CF}" type="parTrans" cxnId="{FB985E4E-4D84-4C64-B612-598BF45DAD71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145BCDDD-E054-4A98-9848-107FCD7169FE}" type="sibTrans" cxnId="{FB985E4E-4D84-4C64-B612-598BF45DAD71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D03E1CBD-D850-4E26-8605-1EBB910595FC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훈련용</a:t>
          </a:r>
          <a:r>
            <a:rPr lang="en-US" altLang="ko-KR" sz="1800" dirty="0" smtClean="0">
              <a:latin typeface="+mn-ea"/>
              <a:ea typeface="+mn-ea"/>
            </a:rPr>
            <a:t>, </a:t>
          </a:r>
          <a:r>
            <a:rPr lang="ko-KR" altLang="en-US" sz="1800" dirty="0" smtClean="0">
              <a:latin typeface="+mn-ea"/>
              <a:ea typeface="+mn-ea"/>
            </a:rPr>
            <a:t>시험용 데이터 구분</a:t>
          </a:r>
          <a:endParaRPr lang="ko-KR" altLang="en-US" sz="1800" dirty="0">
            <a:latin typeface="+mn-ea"/>
            <a:ea typeface="+mn-ea"/>
          </a:endParaRPr>
        </a:p>
      </dgm:t>
    </dgm:pt>
    <dgm:pt modelId="{A6B23B37-3748-42E9-9F81-9D23E208F489}" type="parTrans" cxnId="{EA2E11C4-21C3-4505-B7D2-EB24F9D0A176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366EA09F-0380-4FB4-BFA7-2EBF9FA23E3A}" type="sibTrans" cxnId="{EA2E11C4-21C3-4505-B7D2-EB24F9D0A176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EE801264-7D58-44AE-8F58-CEC92D116629}">
      <dgm:prSet phldrT="[텍스트]" custT="1"/>
      <dgm:spPr/>
      <dgm:t>
        <a:bodyPr/>
        <a:lstStyle/>
        <a:p>
          <a:pPr latinLnBrk="1"/>
          <a:r>
            <a:rPr lang="ko-KR" altLang="en-US" sz="1800" dirty="0" err="1" smtClean="0">
              <a:latin typeface="+mn-ea"/>
              <a:ea typeface="+mn-ea"/>
            </a:rPr>
            <a:t>하이퍼</a:t>
          </a:r>
          <a:r>
            <a:rPr lang="ko-KR" altLang="en-US" sz="1800" dirty="0" smtClean="0">
              <a:latin typeface="+mn-ea"/>
              <a:ea typeface="+mn-ea"/>
            </a:rPr>
            <a:t> </a:t>
          </a:r>
          <a:r>
            <a:rPr lang="ko-KR" altLang="en-US" sz="1800" dirty="0" err="1" smtClean="0">
              <a:latin typeface="+mn-ea"/>
              <a:ea typeface="+mn-ea"/>
            </a:rPr>
            <a:t>파라미터</a:t>
          </a:r>
          <a:r>
            <a:rPr lang="ko-KR" altLang="en-US" sz="1800" dirty="0" smtClean="0">
              <a:latin typeface="+mn-ea"/>
              <a:ea typeface="+mn-ea"/>
            </a:rPr>
            <a:t> 탐색</a:t>
          </a:r>
          <a:endParaRPr lang="ko-KR" altLang="en-US" sz="1800" dirty="0">
            <a:latin typeface="+mn-ea"/>
            <a:ea typeface="+mn-ea"/>
          </a:endParaRPr>
        </a:p>
      </dgm:t>
    </dgm:pt>
    <dgm:pt modelId="{30285CBC-D569-4008-A8BA-5E780D50A703}" type="parTrans" cxnId="{5D4CBF08-21B9-4BB5-B2C8-8E75A9B37259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0FC06593-5465-4619-8E90-EBB160B8CF09}" type="sibTrans" cxnId="{5D4CBF08-21B9-4BB5-B2C8-8E75A9B37259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C4BB2B4A-EA33-4066-816F-EC9F06518652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모델 학습</a:t>
          </a:r>
          <a:endParaRPr lang="ko-KR" altLang="en-US" sz="1800" dirty="0">
            <a:latin typeface="+mn-ea"/>
            <a:ea typeface="+mn-ea"/>
          </a:endParaRPr>
        </a:p>
      </dgm:t>
    </dgm:pt>
    <dgm:pt modelId="{90E8E61B-93E1-452E-A4B6-8A5A1E859A05}" type="parTrans" cxnId="{83D98763-67B1-410F-821D-99BC321CF77D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DA6DEEF9-FEB7-4862-9266-E670F4B8ACAD}" type="sibTrans" cxnId="{83D98763-67B1-410F-821D-99BC321CF77D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FF5EB1BD-0F81-4858-A662-36F6AA500971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모델 평가 결과 시각화</a:t>
          </a:r>
          <a:endParaRPr lang="ko-KR" altLang="en-US" sz="1800" dirty="0">
            <a:latin typeface="+mn-ea"/>
            <a:ea typeface="+mn-ea"/>
          </a:endParaRPr>
        </a:p>
      </dgm:t>
    </dgm:pt>
    <dgm:pt modelId="{D6C51A0B-97ED-4C03-B6E8-2EEAD78D06AA}" type="parTrans" cxnId="{E2FD7C14-1652-4D6C-9A55-A290C3694FD2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5879B82D-2002-45CD-BE05-1FBE4E594A1B}" type="sibTrans" cxnId="{E2FD7C14-1652-4D6C-9A55-A290C3694FD2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ED2D981F-BAF1-4679-BDE1-28D82B9FA1FA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+mn-ea"/>
              <a:ea typeface="+mn-ea"/>
            </a:rPr>
            <a:t>결과분석 및 해석</a:t>
          </a:r>
          <a:endParaRPr lang="ko-KR" altLang="en-US" sz="1800" dirty="0">
            <a:latin typeface="+mn-ea"/>
            <a:ea typeface="+mn-ea"/>
          </a:endParaRPr>
        </a:p>
      </dgm:t>
    </dgm:pt>
    <dgm:pt modelId="{2C709DF1-33CA-4919-B4F6-BB1A6552AE11}" type="parTrans" cxnId="{4A6418D4-B533-4206-8EA0-1F7011D023D3}">
      <dgm:prSet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375E6A64-0E51-4953-A154-41FE8D826691}" type="sibTrans" cxnId="{4A6418D4-B533-4206-8EA0-1F7011D023D3}">
      <dgm:prSet custT="1"/>
      <dgm:spPr/>
      <dgm:t>
        <a:bodyPr/>
        <a:lstStyle/>
        <a:p>
          <a:pPr latinLnBrk="1"/>
          <a:endParaRPr lang="ko-KR" altLang="en-US" sz="1800">
            <a:latin typeface="+mn-ea"/>
            <a:ea typeface="+mn-ea"/>
          </a:endParaRPr>
        </a:p>
      </dgm:t>
    </dgm:pt>
    <dgm:pt modelId="{35A8A354-4610-4485-898A-3564EE509593}" type="pres">
      <dgm:prSet presAssocID="{AF2F212C-A670-4F4F-A293-72C8C263A8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CD414-160F-4406-BC05-EF5C27B55A62}" type="pres">
      <dgm:prSet presAssocID="{042C384F-ABFE-4B2F-9387-C94D43B0122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5B510-DCF1-40F9-8163-81E1B9E0831D}" type="pres">
      <dgm:prSet presAssocID="{F85CB7DB-F079-4F0F-9A78-EB70CBA2F92E}" presName="sibTrans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5BAE4F8-333F-43B6-93DC-202B865D16ED}" type="pres">
      <dgm:prSet presAssocID="{F85CB7DB-F079-4F0F-9A78-EB70CBA2F92E}" presName="connectorText" presStyleLbl="sibTrans2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BE29F7F6-E117-4F34-A188-713294E668D4}" type="pres">
      <dgm:prSet presAssocID="{59EEBF4B-FBA1-4699-9A26-F48A7631E01C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06B767-2CC4-4537-B224-55CA85574926}" type="pres">
      <dgm:prSet presAssocID="{9996213E-FB02-4A5D-849E-3FF31BBE1A32}" presName="sibTrans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A4C2FC3-56A2-4605-BEF3-B44A15D8F9AA}" type="pres">
      <dgm:prSet presAssocID="{9996213E-FB02-4A5D-849E-3FF31BBE1A32}" presName="connectorText" presStyleLbl="sibTrans2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0A4374F9-056D-474E-AEDA-E4BD0B607ED1}" type="pres">
      <dgm:prSet presAssocID="{17ACE709-753F-4792-A501-3542BF2122A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B5E69-108A-43DC-8C5C-D24EE229680C}" type="pres">
      <dgm:prSet presAssocID="{145BCDDD-E054-4A98-9848-107FCD7169FE}" presName="sibTrans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A4C1849F-C1B9-4FBB-A2E3-C01572E45564}" type="pres">
      <dgm:prSet presAssocID="{145BCDDD-E054-4A98-9848-107FCD7169FE}" presName="connectorText" presStyleLbl="sibTrans2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B67717C6-ABF1-4459-9BAD-E6D58D87A43E}" type="pres">
      <dgm:prSet presAssocID="{D03E1CBD-D850-4E26-8605-1EBB910595F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E6BCF3-3A18-48E8-9753-7BD9ADB4232F}" type="pres">
      <dgm:prSet presAssocID="{366EA09F-0380-4FB4-BFA7-2EBF9FA23E3A}" presName="sibTrans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2963C308-06DD-45FC-847F-12B05840B9EC}" type="pres">
      <dgm:prSet presAssocID="{366EA09F-0380-4FB4-BFA7-2EBF9FA23E3A}" presName="connectorText" presStyleLbl="sibTrans2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030EE86F-AAF6-4152-8F50-4969CF27A167}" type="pres">
      <dgm:prSet presAssocID="{EE801264-7D58-44AE-8F58-CEC92D116629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67C9D-903F-423E-B974-22ED811D8547}" type="pres">
      <dgm:prSet presAssocID="{0FC06593-5465-4619-8E90-EBB160B8CF09}" presName="sibTrans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404DFDF9-E08E-4867-BF8C-183D2E5B6FDB}" type="pres">
      <dgm:prSet presAssocID="{0FC06593-5465-4619-8E90-EBB160B8CF09}" presName="connectorText" presStyleLbl="sibTrans2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11A5FF6-9C82-47D8-8684-8D048FF5C6B9}" type="pres">
      <dgm:prSet presAssocID="{C4BB2B4A-EA33-4066-816F-EC9F0651865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55B8D8-247F-4D2F-A5BA-AB936DB4AC08}" type="pres">
      <dgm:prSet presAssocID="{DA6DEEF9-FEB7-4862-9266-E670F4B8ACAD}" presName="sibTrans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9279610-180C-4EFE-A3CD-A3B14C161A6A}" type="pres">
      <dgm:prSet presAssocID="{DA6DEEF9-FEB7-4862-9266-E670F4B8ACAD}" presName="connectorText" presStyleLbl="sibTrans2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DC8811DD-C528-4E74-AC6F-62434EF1804E}" type="pres">
      <dgm:prSet presAssocID="{FF5EB1BD-0F81-4858-A662-36F6AA500971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F3345-82E5-43B5-824A-ADD31EA75C21}" type="pres">
      <dgm:prSet presAssocID="{5879B82D-2002-45CD-BE05-1FBE4E594A1B}" presName="sibTrans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988D7E63-C59C-4081-9C87-F98EF4B6A3E2}" type="pres">
      <dgm:prSet presAssocID="{5879B82D-2002-45CD-BE05-1FBE4E594A1B}" presName="connectorText" presStyleLbl="sibTrans2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D4455FA2-E77C-4AAE-983A-D31E0B4DECD3}" type="pres">
      <dgm:prSet presAssocID="{ED2D981F-BAF1-4679-BDE1-28D82B9FA1F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E84D9A6-A026-4482-933A-D2C453AB4EFA}" type="presOf" srcId="{366EA09F-0380-4FB4-BFA7-2EBF9FA23E3A}" destId="{52E6BCF3-3A18-48E8-9753-7BD9ADB4232F}" srcOrd="0" destOrd="0" presId="urn:microsoft.com/office/officeart/2005/8/layout/process5"/>
    <dgm:cxn modelId="{727FC578-D8E2-4012-88A6-6B1C0F18D9F8}" type="presOf" srcId="{17ACE709-753F-4792-A501-3542BF2122A1}" destId="{0A4374F9-056D-474E-AEDA-E4BD0B607ED1}" srcOrd="0" destOrd="0" presId="urn:microsoft.com/office/officeart/2005/8/layout/process5"/>
    <dgm:cxn modelId="{1BAC9BCD-2008-4E7D-B51E-96F9D407FECE}" type="presOf" srcId="{D03E1CBD-D850-4E26-8605-1EBB910595FC}" destId="{B67717C6-ABF1-4459-9BAD-E6D58D87A43E}" srcOrd="0" destOrd="0" presId="urn:microsoft.com/office/officeart/2005/8/layout/process5"/>
    <dgm:cxn modelId="{A44A6E29-F7CD-4F75-8987-F19018AF48F5}" type="presOf" srcId="{5879B82D-2002-45CD-BE05-1FBE4E594A1B}" destId="{5A8F3345-82E5-43B5-824A-ADD31EA75C21}" srcOrd="0" destOrd="0" presId="urn:microsoft.com/office/officeart/2005/8/layout/process5"/>
    <dgm:cxn modelId="{EBA06CCF-E4F6-4C87-B552-7EBD1245AA1B}" type="presOf" srcId="{DA6DEEF9-FEB7-4862-9266-E670F4B8ACAD}" destId="{5E55B8D8-247F-4D2F-A5BA-AB936DB4AC08}" srcOrd="0" destOrd="0" presId="urn:microsoft.com/office/officeart/2005/8/layout/process5"/>
    <dgm:cxn modelId="{0BAB1B0C-7BC5-433C-87BB-F1EC4950859F}" type="presOf" srcId="{ED2D981F-BAF1-4679-BDE1-28D82B9FA1FA}" destId="{D4455FA2-E77C-4AAE-983A-D31E0B4DECD3}" srcOrd="0" destOrd="0" presId="urn:microsoft.com/office/officeart/2005/8/layout/process5"/>
    <dgm:cxn modelId="{83D98763-67B1-410F-821D-99BC321CF77D}" srcId="{AF2F212C-A670-4F4F-A293-72C8C263A8D5}" destId="{C4BB2B4A-EA33-4066-816F-EC9F06518652}" srcOrd="5" destOrd="0" parTransId="{90E8E61B-93E1-452E-A4B6-8A5A1E859A05}" sibTransId="{DA6DEEF9-FEB7-4862-9266-E670F4B8ACAD}"/>
    <dgm:cxn modelId="{E2FD7C14-1652-4D6C-9A55-A290C3694FD2}" srcId="{AF2F212C-A670-4F4F-A293-72C8C263A8D5}" destId="{FF5EB1BD-0F81-4858-A662-36F6AA500971}" srcOrd="6" destOrd="0" parTransId="{D6C51A0B-97ED-4C03-B6E8-2EEAD78D06AA}" sibTransId="{5879B82D-2002-45CD-BE05-1FBE4E594A1B}"/>
    <dgm:cxn modelId="{C11F51B1-5969-4A6A-910F-ED639FCF120A}" type="presOf" srcId="{0FC06593-5465-4619-8E90-EBB160B8CF09}" destId="{404DFDF9-E08E-4867-BF8C-183D2E5B6FDB}" srcOrd="1" destOrd="0" presId="urn:microsoft.com/office/officeart/2005/8/layout/process5"/>
    <dgm:cxn modelId="{EA2E11C4-21C3-4505-B7D2-EB24F9D0A176}" srcId="{AF2F212C-A670-4F4F-A293-72C8C263A8D5}" destId="{D03E1CBD-D850-4E26-8605-1EBB910595FC}" srcOrd="3" destOrd="0" parTransId="{A6B23B37-3748-42E9-9F81-9D23E208F489}" sibTransId="{366EA09F-0380-4FB4-BFA7-2EBF9FA23E3A}"/>
    <dgm:cxn modelId="{4A6418D4-B533-4206-8EA0-1F7011D023D3}" srcId="{AF2F212C-A670-4F4F-A293-72C8C263A8D5}" destId="{ED2D981F-BAF1-4679-BDE1-28D82B9FA1FA}" srcOrd="7" destOrd="0" parTransId="{2C709DF1-33CA-4919-B4F6-BB1A6552AE11}" sibTransId="{375E6A64-0E51-4953-A154-41FE8D826691}"/>
    <dgm:cxn modelId="{F2969FCD-13E8-48CB-9393-AA8B2D2E7A6D}" type="presOf" srcId="{F85CB7DB-F079-4F0F-9A78-EB70CBA2F92E}" destId="{D5BAE4F8-333F-43B6-93DC-202B865D16ED}" srcOrd="1" destOrd="0" presId="urn:microsoft.com/office/officeart/2005/8/layout/process5"/>
    <dgm:cxn modelId="{7E6E9EF2-C90D-4D2C-8E6A-C408E6E1C109}" type="presOf" srcId="{EE801264-7D58-44AE-8F58-CEC92D116629}" destId="{030EE86F-AAF6-4152-8F50-4969CF27A167}" srcOrd="0" destOrd="0" presId="urn:microsoft.com/office/officeart/2005/8/layout/process5"/>
    <dgm:cxn modelId="{70B52EA9-81F7-4128-AABD-B07532C80EBA}" type="presOf" srcId="{AF2F212C-A670-4F4F-A293-72C8C263A8D5}" destId="{35A8A354-4610-4485-898A-3564EE509593}" srcOrd="0" destOrd="0" presId="urn:microsoft.com/office/officeart/2005/8/layout/process5"/>
    <dgm:cxn modelId="{E08B3B3E-9172-457C-B575-FB4F66883697}" type="presOf" srcId="{9996213E-FB02-4A5D-849E-3FF31BBE1A32}" destId="{5106B767-2CC4-4537-B224-55CA85574926}" srcOrd="0" destOrd="0" presId="urn:microsoft.com/office/officeart/2005/8/layout/process5"/>
    <dgm:cxn modelId="{E1D937C6-D0C2-4CD9-A067-7869380DEBBF}" type="presOf" srcId="{0FC06593-5465-4619-8E90-EBB160B8CF09}" destId="{41867C9D-903F-423E-B974-22ED811D8547}" srcOrd="0" destOrd="0" presId="urn:microsoft.com/office/officeart/2005/8/layout/process5"/>
    <dgm:cxn modelId="{274B1CED-4605-48F2-899D-A48A2BB0E1CD}" type="presOf" srcId="{DA6DEEF9-FEB7-4862-9266-E670F4B8ACAD}" destId="{69279610-180C-4EFE-A3CD-A3B14C161A6A}" srcOrd="1" destOrd="0" presId="urn:microsoft.com/office/officeart/2005/8/layout/process5"/>
    <dgm:cxn modelId="{8C7277DF-50D4-4D8F-8B92-289FDF330FA1}" type="presOf" srcId="{59EEBF4B-FBA1-4699-9A26-F48A7631E01C}" destId="{BE29F7F6-E117-4F34-A188-713294E668D4}" srcOrd="0" destOrd="0" presId="urn:microsoft.com/office/officeart/2005/8/layout/process5"/>
    <dgm:cxn modelId="{61165719-5E8A-4FFF-9ADF-51D2B91364A7}" srcId="{AF2F212C-A670-4F4F-A293-72C8C263A8D5}" destId="{042C384F-ABFE-4B2F-9387-C94D43B0122E}" srcOrd="0" destOrd="0" parTransId="{85CCB0F7-2A88-476F-8904-0CC9CDB74C91}" sibTransId="{F85CB7DB-F079-4F0F-9A78-EB70CBA2F92E}"/>
    <dgm:cxn modelId="{D23EA13D-7682-4F42-B148-78E55154FF12}" type="presOf" srcId="{042C384F-ABFE-4B2F-9387-C94D43B0122E}" destId="{410CD414-160F-4406-BC05-EF5C27B55A62}" srcOrd="0" destOrd="0" presId="urn:microsoft.com/office/officeart/2005/8/layout/process5"/>
    <dgm:cxn modelId="{BFB82D92-11B1-439E-8262-75CFB4B09B77}" type="presOf" srcId="{F85CB7DB-F079-4F0F-9A78-EB70CBA2F92E}" destId="{F6A5B510-DCF1-40F9-8163-81E1B9E0831D}" srcOrd="0" destOrd="0" presId="urn:microsoft.com/office/officeart/2005/8/layout/process5"/>
    <dgm:cxn modelId="{22BC66F0-7D2C-4237-84F5-29EF90189475}" type="presOf" srcId="{145BCDDD-E054-4A98-9848-107FCD7169FE}" destId="{A4C1849F-C1B9-4FBB-A2E3-C01572E45564}" srcOrd="1" destOrd="0" presId="urn:microsoft.com/office/officeart/2005/8/layout/process5"/>
    <dgm:cxn modelId="{C74F4A57-FEF2-4AE7-8E0E-6C9CD128F550}" type="presOf" srcId="{9996213E-FB02-4A5D-849E-3FF31BBE1A32}" destId="{1A4C2FC3-56A2-4605-BEF3-B44A15D8F9AA}" srcOrd="1" destOrd="0" presId="urn:microsoft.com/office/officeart/2005/8/layout/process5"/>
    <dgm:cxn modelId="{B2696152-1237-489D-9DF5-EBB9DBA579BB}" type="presOf" srcId="{FF5EB1BD-0F81-4858-A662-36F6AA500971}" destId="{DC8811DD-C528-4E74-AC6F-62434EF1804E}" srcOrd="0" destOrd="0" presId="urn:microsoft.com/office/officeart/2005/8/layout/process5"/>
    <dgm:cxn modelId="{FB985E4E-4D84-4C64-B612-598BF45DAD71}" srcId="{AF2F212C-A670-4F4F-A293-72C8C263A8D5}" destId="{17ACE709-753F-4792-A501-3542BF2122A1}" srcOrd="2" destOrd="0" parTransId="{EFEEDC8F-0EED-46E5-A95C-D3FF41E265CF}" sibTransId="{145BCDDD-E054-4A98-9848-107FCD7169FE}"/>
    <dgm:cxn modelId="{B6B1535F-B775-43C9-9E09-EA99EDE2764F}" type="presOf" srcId="{5879B82D-2002-45CD-BE05-1FBE4E594A1B}" destId="{988D7E63-C59C-4081-9C87-F98EF4B6A3E2}" srcOrd="1" destOrd="0" presId="urn:microsoft.com/office/officeart/2005/8/layout/process5"/>
    <dgm:cxn modelId="{75E4B247-9AC0-4318-915E-F4E8B87A7D80}" type="presOf" srcId="{145BCDDD-E054-4A98-9848-107FCD7169FE}" destId="{7B5B5E69-108A-43DC-8C5C-D24EE229680C}" srcOrd="0" destOrd="0" presId="urn:microsoft.com/office/officeart/2005/8/layout/process5"/>
    <dgm:cxn modelId="{5D4CBF08-21B9-4BB5-B2C8-8E75A9B37259}" srcId="{AF2F212C-A670-4F4F-A293-72C8C263A8D5}" destId="{EE801264-7D58-44AE-8F58-CEC92D116629}" srcOrd="4" destOrd="0" parTransId="{30285CBC-D569-4008-A8BA-5E780D50A703}" sibTransId="{0FC06593-5465-4619-8E90-EBB160B8CF09}"/>
    <dgm:cxn modelId="{999A54A1-D45E-473A-A945-055539703DD5}" type="presOf" srcId="{C4BB2B4A-EA33-4066-816F-EC9F06518652}" destId="{B11A5FF6-9C82-47D8-8684-8D048FF5C6B9}" srcOrd="0" destOrd="0" presId="urn:microsoft.com/office/officeart/2005/8/layout/process5"/>
    <dgm:cxn modelId="{F1350F42-772C-4E29-BA2C-E8E026AF4C24}" srcId="{AF2F212C-A670-4F4F-A293-72C8C263A8D5}" destId="{59EEBF4B-FBA1-4699-9A26-F48A7631E01C}" srcOrd="1" destOrd="0" parTransId="{839EC7C6-29FB-4727-B8D1-A4C510BCF4D8}" sibTransId="{9996213E-FB02-4A5D-849E-3FF31BBE1A32}"/>
    <dgm:cxn modelId="{7E93ED2E-C9F4-496D-90A0-983F3A210F94}" type="presOf" srcId="{366EA09F-0380-4FB4-BFA7-2EBF9FA23E3A}" destId="{2963C308-06DD-45FC-847F-12B05840B9EC}" srcOrd="1" destOrd="0" presId="urn:microsoft.com/office/officeart/2005/8/layout/process5"/>
    <dgm:cxn modelId="{06F30F72-EEF9-4E1A-9CA2-6A600BDA1B6B}" type="presParOf" srcId="{35A8A354-4610-4485-898A-3564EE509593}" destId="{410CD414-160F-4406-BC05-EF5C27B55A62}" srcOrd="0" destOrd="0" presId="urn:microsoft.com/office/officeart/2005/8/layout/process5"/>
    <dgm:cxn modelId="{AC5E0CB7-5712-41AC-9C55-391103D43739}" type="presParOf" srcId="{35A8A354-4610-4485-898A-3564EE509593}" destId="{F6A5B510-DCF1-40F9-8163-81E1B9E0831D}" srcOrd="1" destOrd="0" presId="urn:microsoft.com/office/officeart/2005/8/layout/process5"/>
    <dgm:cxn modelId="{B6E3BD30-4381-4316-943E-98AE42121986}" type="presParOf" srcId="{F6A5B510-DCF1-40F9-8163-81E1B9E0831D}" destId="{D5BAE4F8-333F-43B6-93DC-202B865D16ED}" srcOrd="0" destOrd="0" presId="urn:microsoft.com/office/officeart/2005/8/layout/process5"/>
    <dgm:cxn modelId="{D6C6B61C-6EAD-4F32-BFE6-6D42AAA16847}" type="presParOf" srcId="{35A8A354-4610-4485-898A-3564EE509593}" destId="{BE29F7F6-E117-4F34-A188-713294E668D4}" srcOrd="2" destOrd="0" presId="urn:microsoft.com/office/officeart/2005/8/layout/process5"/>
    <dgm:cxn modelId="{3156D03A-CA74-40CB-9A78-E1506CDB5D33}" type="presParOf" srcId="{35A8A354-4610-4485-898A-3564EE509593}" destId="{5106B767-2CC4-4537-B224-55CA85574926}" srcOrd="3" destOrd="0" presId="urn:microsoft.com/office/officeart/2005/8/layout/process5"/>
    <dgm:cxn modelId="{FB48197E-DEE9-4D83-B402-6B3E76954B90}" type="presParOf" srcId="{5106B767-2CC4-4537-B224-55CA85574926}" destId="{1A4C2FC3-56A2-4605-BEF3-B44A15D8F9AA}" srcOrd="0" destOrd="0" presId="urn:microsoft.com/office/officeart/2005/8/layout/process5"/>
    <dgm:cxn modelId="{31DDE466-345D-4A53-BC02-C27582B6AD6A}" type="presParOf" srcId="{35A8A354-4610-4485-898A-3564EE509593}" destId="{0A4374F9-056D-474E-AEDA-E4BD0B607ED1}" srcOrd="4" destOrd="0" presId="urn:microsoft.com/office/officeart/2005/8/layout/process5"/>
    <dgm:cxn modelId="{72DD1A92-2A60-45F3-AF34-9393789678BB}" type="presParOf" srcId="{35A8A354-4610-4485-898A-3564EE509593}" destId="{7B5B5E69-108A-43DC-8C5C-D24EE229680C}" srcOrd="5" destOrd="0" presId="urn:microsoft.com/office/officeart/2005/8/layout/process5"/>
    <dgm:cxn modelId="{0D0C43B6-496B-449E-A6BD-1CD89A8E3AE1}" type="presParOf" srcId="{7B5B5E69-108A-43DC-8C5C-D24EE229680C}" destId="{A4C1849F-C1B9-4FBB-A2E3-C01572E45564}" srcOrd="0" destOrd="0" presId="urn:microsoft.com/office/officeart/2005/8/layout/process5"/>
    <dgm:cxn modelId="{411998ED-9E3F-4C24-A4EC-8CCA91BFD457}" type="presParOf" srcId="{35A8A354-4610-4485-898A-3564EE509593}" destId="{B67717C6-ABF1-4459-9BAD-E6D58D87A43E}" srcOrd="6" destOrd="0" presId="urn:microsoft.com/office/officeart/2005/8/layout/process5"/>
    <dgm:cxn modelId="{F46254E8-86BB-4B5B-9227-6DF50932138D}" type="presParOf" srcId="{35A8A354-4610-4485-898A-3564EE509593}" destId="{52E6BCF3-3A18-48E8-9753-7BD9ADB4232F}" srcOrd="7" destOrd="0" presId="urn:microsoft.com/office/officeart/2005/8/layout/process5"/>
    <dgm:cxn modelId="{63A5DD9D-80D1-4444-8460-4CCD4082FD36}" type="presParOf" srcId="{52E6BCF3-3A18-48E8-9753-7BD9ADB4232F}" destId="{2963C308-06DD-45FC-847F-12B05840B9EC}" srcOrd="0" destOrd="0" presId="urn:microsoft.com/office/officeart/2005/8/layout/process5"/>
    <dgm:cxn modelId="{63B44DE3-57E3-46F6-8A08-F980BF6481CE}" type="presParOf" srcId="{35A8A354-4610-4485-898A-3564EE509593}" destId="{030EE86F-AAF6-4152-8F50-4969CF27A167}" srcOrd="8" destOrd="0" presId="urn:microsoft.com/office/officeart/2005/8/layout/process5"/>
    <dgm:cxn modelId="{D5AFC9F2-00E9-4943-92B4-FABDF33A41A3}" type="presParOf" srcId="{35A8A354-4610-4485-898A-3564EE509593}" destId="{41867C9D-903F-423E-B974-22ED811D8547}" srcOrd="9" destOrd="0" presId="urn:microsoft.com/office/officeart/2005/8/layout/process5"/>
    <dgm:cxn modelId="{A46DB3EF-1DC6-4248-986B-6DC1DCE21BFD}" type="presParOf" srcId="{41867C9D-903F-423E-B974-22ED811D8547}" destId="{404DFDF9-E08E-4867-BF8C-183D2E5B6FDB}" srcOrd="0" destOrd="0" presId="urn:microsoft.com/office/officeart/2005/8/layout/process5"/>
    <dgm:cxn modelId="{2CDD18C8-D496-4A5F-ABB7-2184D052CCCF}" type="presParOf" srcId="{35A8A354-4610-4485-898A-3564EE509593}" destId="{B11A5FF6-9C82-47D8-8684-8D048FF5C6B9}" srcOrd="10" destOrd="0" presId="urn:microsoft.com/office/officeart/2005/8/layout/process5"/>
    <dgm:cxn modelId="{327BBF80-2D5B-4464-A918-275D850C42ED}" type="presParOf" srcId="{35A8A354-4610-4485-898A-3564EE509593}" destId="{5E55B8D8-247F-4D2F-A5BA-AB936DB4AC08}" srcOrd="11" destOrd="0" presId="urn:microsoft.com/office/officeart/2005/8/layout/process5"/>
    <dgm:cxn modelId="{3264D22C-66B3-4D50-9EF4-EB58D2B21E28}" type="presParOf" srcId="{5E55B8D8-247F-4D2F-A5BA-AB936DB4AC08}" destId="{69279610-180C-4EFE-A3CD-A3B14C161A6A}" srcOrd="0" destOrd="0" presId="urn:microsoft.com/office/officeart/2005/8/layout/process5"/>
    <dgm:cxn modelId="{84F5360D-3E3B-4DEB-9599-6AF66959EC66}" type="presParOf" srcId="{35A8A354-4610-4485-898A-3564EE509593}" destId="{DC8811DD-C528-4E74-AC6F-62434EF1804E}" srcOrd="12" destOrd="0" presId="urn:microsoft.com/office/officeart/2005/8/layout/process5"/>
    <dgm:cxn modelId="{B60A170F-F3A0-42CD-A04F-00792F1498C2}" type="presParOf" srcId="{35A8A354-4610-4485-898A-3564EE509593}" destId="{5A8F3345-82E5-43B5-824A-ADD31EA75C21}" srcOrd="13" destOrd="0" presId="urn:microsoft.com/office/officeart/2005/8/layout/process5"/>
    <dgm:cxn modelId="{EBF53CD6-B2C8-4E82-8142-45493E4907D3}" type="presParOf" srcId="{5A8F3345-82E5-43B5-824A-ADD31EA75C21}" destId="{988D7E63-C59C-4081-9C87-F98EF4B6A3E2}" srcOrd="0" destOrd="0" presId="urn:microsoft.com/office/officeart/2005/8/layout/process5"/>
    <dgm:cxn modelId="{CCD67E46-9831-4457-BDBB-CEA2510ADFDA}" type="presParOf" srcId="{35A8A354-4610-4485-898A-3564EE509593}" destId="{D4455FA2-E77C-4AAE-983A-D31E0B4DECD3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CD414-160F-4406-BC05-EF5C27B55A62}">
      <dsp:nvSpPr>
        <dsp:cNvPr id="0" name=""/>
        <dsp:cNvSpPr/>
      </dsp:nvSpPr>
      <dsp:spPr>
        <a:xfrm>
          <a:off x="3985" y="748264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라이브러리 </a:t>
          </a:r>
          <a:r>
            <a:rPr lang="en-US" altLang="ko-KR" sz="1800" kern="1200" dirty="0" smtClean="0">
              <a:latin typeface="+mn-ea"/>
              <a:ea typeface="+mn-ea"/>
            </a:rPr>
            <a:t>/  </a:t>
          </a:r>
          <a:r>
            <a:rPr lang="ko-KR" altLang="en-US" sz="1800" kern="1200" dirty="0" smtClean="0">
              <a:latin typeface="+mn-ea"/>
              <a:ea typeface="+mn-ea"/>
            </a:rPr>
            <a:t>데이터 불러오기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34607" y="778886"/>
        <a:ext cx="1681297" cy="984280"/>
      </dsp:txXfrm>
    </dsp:sp>
    <dsp:sp modelId="{F6A5B510-DCF1-40F9-8163-81E1B9E0831D}">
      <dsp:nvSpPr>
        <dsp:cNvPr id="0" name=""/>
        <dsp:cNvSpPr/>
      </dsp:nvSpPr>
      <dsp:spPr>
        <a:xfrm>
          <a:off x="1899870" y="1054951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>
        <a:off x="1899870" y="1141381"/>
        <a:ext cx="258593" cy="259290"/>
      </dsp:txXfrm>
    </dsp:sp>
    <dsp:sp modelId="{BE29F7F6-E117-4F34-A188-713294E668D4}">
      <dsp:nvSpPr>
        <dsp:cNvPr id="0" name=""/>
        <dsp:cNvSpPr/>
      </dsp:nvSpPr>
      <dsp:spPr>
        <a:xfrm>
          <a:off x="2443543" y="748264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데이터 </a:t>
          </a:r>
          <a:r>
            <a:rPr lang="ko-KR" altLang="en-US" sz="1800" kern="1200" dirty="0" err="1" smtClean="0">
              <a:latin typeface="+mn-ea"/>
              <a:ea typeface="+mn-ea"/>
            </a:rPr>
            <a:t>기술통계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2474165" y="778886"/>
        <a:ext cx="1681297" cy="984280"/>
      </dsp:txXfrm>
    </dsp:sp>
    <dsp:sp modelId="{5106B767-2CC4-4537-B224-55CA85574926}">
      <dsp:nvSpPr>
        <dsp:cNvPr id="0" name=""/>
        <dsp:cNvSpPr/>
      </dsp:nvSpPr>
      <dsp:spPr>
        <a:xfrm>
          <a:off x="4339428" y="1054951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>
        <a:off x="4339428" y="1141381"/>
        <a:ext cx="258593" cy="259290"/>
      </dsp:txXfrm>
    </dsp:sp>
    <dsp:sp modelId="{0A4374F9-056D-474E-AEDA-E4BD0B607ED1}">
      <dsp:nvSpPr>
        <dsp:cNvPr id="0" name=""/>
        <dsp:cNvSpPr/>
      </dsp:nvSpPr>
      <dsp:spPr>
        <a:xfrm>
          <a:off x="4883101" y="748264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데이터 집단 구분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4913723" y="778886"/>
        <a:ext cx="1681297" cy="984280"/>
      </dsp:txXfrm>
    </dsp:sp>
    <dsp:sp modelId="{7B5B5E69-108A-43DC-8C5C-D24EE229680C}">
      <dsp:nvSpPr>
        <dsp:cNvPr id="0" name=""/>
        <dsp:cNvSpPr/>
      </dsp:nvSpPr>
      <dsp:spPr>
        <a:xfrm>
          <a:off x="6778986" y="1054951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>
        <a:off x="6778986" y="1141381"/>
        <a:ext cx="258593" cy="259290"/>
      </dsp:txXfrm>
    </dsp:sp>
    <dsp:sp modelId="{B67717C6-ABF1-4459-9BAD-E6D58D87A43E}">
      <dsp:nvSpPr>
        <dsp:cNvPr id="0" name=""/>
        <dsp:cNvSpPr/>
      </dsp:nvSpPr>
      <dsp:spPr>
        <a:xfrm>
          <a:off x="7322659" y="748264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훈련용</a:t>
          </a:r>
          <a:r>
            <a:rPr lang="en-US" altLang="ko-KR" sz="1800" kern="1200" dirty="0" smtClean="0">
              <a:latin typeface="+mn-ea"/>
              <a:ea typeface="+mn-ea"/>
            </a:rPr>
            <a:t>, </a:t>
          </a:r>
          <a:r>
            <a:rPr lang="ko-KR" altLang="en-US" sz="1800" kern="1200" dirty="0" smtClean="0">
              <a:latin typeface="+mn-ea"/>
              <a:ea typeface="+mn-ea"/>
            </a:rPr>
            <a:t>시험용 데이터 구분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7353281" y="778886"/>
        <a:ext cx="1681297" cy="984280"/>
      </dsp:txXfrm>
    </dsp:sp>
    <dsp:sp modelId="{52E6BCF3-3A18-48E8-9753-7BD9ADB4232F}">
      <dsp:nvSpPr>
        <dsp:cNvPr id="0" name=""/>
        <dsp:cNvSpPr/>
      </dsp:nvSpPr>
      <dsp:spPr>
        <a:xfrm rot="5400000">
          <a:off x="8009220" y="1915767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 rot="-5400000">
        <a:off x="8064285" y="1947133"/>
        <a:ext cx="259290" cy="258593"/>
      </dsp:txXfrm>
    </dsp:sp>
    <dsp:sp modelId="{030EE86F-AAF6-4152-8F50-4969CF27A167}">
      <dsp:nvSpPr>
        <dsp:cNvPr id="0" name=""/>
        <dsp:cNvSpPr/>
      </dsp:nvSpPr>
      <dsp:spPr>
        <a:xfrm>
          <a:off x="7322659" y="2490805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>
              <a:latin typeface="+mn-ea"/>
              <a:ea typeface="+mn-ea"/>
            </a:rPr>
            <a:t>하이퍼</a:t>
          </a:r>
          <a:r>
            <a:rPr lang="ko-KR" altLang="en-US" sz="1800" kern="1200" dirty="0" smtClean="0">
              <a:latin typeface="+mn-ea"/>
              <a:ea typeface="+mn-ea"/>
            </a:rPr>
            <a:t> </a:t>
          </a:r>
          <a:r>
            <a:rPr lang="ko-KR" altLang="en-US" sz="1800" kern="1200" dirty="0" err="1" smtClean="0">
              <a:latin typeface="+mn-ea"/>
              <a:ea typeface="+mn-ea"/>
            </a:rPr>
            <a:t>파라미터</a:t>
          </a:r>
          <a:r>
            <a:rPr lang="ko-KR" altLang="en-US" sz="1800" kern="1200" dirty="0" smtClean="0">
              <a:latin typeface="+mn-ea"/>
              <a:ea typeface="+mn-ea"/>
            </a:rPr>
            <a:t> 탐색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7353281" y="2521427"/>
        <a:ext cx="1681297" cy="984280"/>
      </dsp:txXfrm>
    </dsp:sp>
    <dsp:sp modelId="{41867C9D-903F-423E-B974-22ED811D8547}">
      <dsp:nvSpPr>
        <dsp:cNvPr id="0" name=""/>
        <dsp:cNvSpPr/>
      </dsp:nvSpPr>
      <dsp:spPr>
        <a:xfrm rot="10800000">
          <a:off x="6799896" y="2797493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 rot="10800000">
        <a:off x="6910721" y="2883923"/>
        <a:ext cx="258593" cy="259290"/>
      </dsp:txXfrm>
    </dsp:sp>
    <dsp:sp modelId="{B11A5FF6-9C82-47D8-8684-8D048FF5C6B9}">
      <dsp:nvSpPr>
        <dsp:cNvPr id="0" name=""/>
        <dsp:cNvSpPr/>
      </dsp:nvSpPr>
      <dsp:spPr>
        <a:xfrm>
          <a:off x="4883101" y="2490805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모델 학습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4913723" y="2521427"/>
        <a:ext cx="1681297" cy="984280"/>
      </dsp:txXfrm>
    </dsp:sp>
    <dsp:sp modelId="{5E55B8D8-247F-4D2F-A5BA-AB936DB4AC08}">
      <dsp:nvSpPr>
        <dsp:cNvPr id="0" name=""/>
        <dsp:cNvSpPr/>
      </dsp:nvSpPr>
      <dsp:spPr>
        <a:xfrm rot="10800000">
          <a:off x="4360338" y="2797493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 rot="10800000">
        <a:off x="4471163" y="2883923"/>
        <a:ext cx="258593" cy="259290"/>
      </dsp:txXfrm>
    </dsp:sp>
    <dsp:sp modelId="{DC8811DD-C528-4E74-AC6F-62434EF1804E}">
      <dsp:nvSpPr>
        <dsp:cNvPr id="0" name=""/>
        <dsp:cNvSpPr/>
      </dsp:nvSpPr>
      <dsp:spPr>
        <a:xfrm>
          <a:off x="2443543" y="2490805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모델 평가 결과 시각화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2474165" y="2521427"/>
        <a:ext cx="1681297" cy="984280"/>
      </dsp:txXfrm>
    </dsp:sp>
    <dsp:sp modelId="{5A8F3345-82E5-43B5-824A-ADD31EA75C21}">
      <dsp:nvSpPr>
        <dsp:cNvPr id="0" name=""/>
        <dsp:cNvSpPr/>
      </dsp:nvSpPr>
      <dsp:spPr>
        <a:xfrm rot="10800000">
          <a:off x="1920780" y="2797493"/>
          <a:ext cx="369418" cy="432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>
            <a:latin typeface="+mn-ea"/>
            <a:ea typeface="+mn-ea"/>
          </a:endParaRPr>
        </a:p>
      </dsp:txBody>
      <dsp:txXfrm rot="10800000">
        <a:off x="2031605" y="2883923"/>
        <a:ext cx="258593" cy="259290"/>
      </dsp:txXfrm>
    </dsp:sp>
    <dsp:sp modelId="{D4455FA2-E77C-4AAE-983A-D31E0B4DECD3}">
      <dsp:nvSpPr>
        <dsp:cNvPr id="0" name=""/>
        <dsp:cNvSpPr/>
      </dsp:nvSpPr>
      <dsp:spPr>
        <a:xfrm>
          <a:off x="3985" y="2490805"/>
          <a:ext cx="1742541" cy="1045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+mn-ea"/>
              <a:ea typeface="+mn-ea"/>
            </a:rPr>
            <a:t>결과분석 및 해석</a:t>
          </a:r>
          <a:endParaRPr lang="ko-KR" altLang="en-US" sz="1800" kern="1200" dirty="0">
            <a:latin typeface="+mn-ea"/>
            <a:ea typeface="+mn-ea"/>
          </a:endParaRPr>
        </a:p>
      </dsp:txBody>
      <dsp:txXfrm>
        <a:off x="34607" y="2521427"/>
        <a:ext cx="1681297" cy="984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182018" y="2490281"/>
            <a:ext cx="7827977" cy="1877437"/>
            <a:chOff x="2182018" y="1767838"/>
            <a:chExt cx="7827977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2182018" y="1767838"/>
              <a:ext cx="7827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 smtClean="0">
                  <a:solidFill>
                    <a:schemeClr val="bg1"/>
                  </a:solidFill>
                </a:rPr>
                <a:t>교반</a:t>
              </a:r>
              <a:r>
                <a:rPr lang="ko-KR" altLang="en-US" sz="3600" b="1" dirty="0" smtClean="0">
                  <a:solidFill>
                    <a:schemeClr val="bg1"/>
                  </a:solidFill>
                </a:rPr>
                <a:t> 구동 장치 </a:t>
              </a:r>
              <a:r>
                <a:rPr lang="ko-KR" altLang="en-US" sz="3600" b="1" dirty="0" err="1" smtClean="0">
                  <a:solidFill>
                    <a:schemeClr val="bg1"/>
                  </a:solidFill>
                </a:rPr>
                <a:t>불량율</a:t>
              </a:r>
              <a:r>
                <a:rPr lang="ko-KR" altLang="en-US" sz="3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3600" b="1" dirty="0" smtClean="0">
                  <a:solidFill>
                    <a:schemeClr val="bg1"/>
                  </a:solidFill>
                </a:rPr>
                <a:t>AI </a:t>
              </a:r>
              <a:r>
                <a:rPr lang="ko-KR" altLang="en-US" sz="3600" b="1" dirty="0" smtClean="0">
                  <a:solidFill>
                    <a:schemeClr val="bg1"/>
                  </a:solidFill>
                </a:rPr>
                <a:t>데이터 분석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6003635" y="2537279"/>
              <a:ext cx="18473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6441" y="4367718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김신혁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김정환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문서 15"/>
          <p:cNvSpPr/>
          <p:nvPr/>
        </p:nvSpPr>
        <p:spPr>
          <a:xfrm>
            <a:off x="6609346" y="2863567"/>
            <a:ext cx="4244474" cy="3195034"/>
          </a:xfrm>
          <a:prstGeom prst="flowChartDocumen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문서 14"/>
          <p:cNvSpPr/>
          <p:nvPr/>
        </p:nvSpPr>
        <p:spPr>
          <a:xfrm>
            <a:off x="1241926" y="2863567"/>
            <a:ext cx="4244474" cy="3195034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39621" y="2097132"/>
            <a:ext cx="2159566" cy="4495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34126" y="2097132"/>
            <a:ext cx="2159566" cy="4495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39" y="1305414"/>
            <a:ext cx="510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문제해결 장애요인 및 극복방안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41926" y="3018093"/>
            <a:ext cx="4132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운영 방식과 생산 제품이 달라 설비와 부품은 각 업체에 맞게 관리 필요</a:t>
            </a: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이상 확인을 간접적으로 확인한다거나 직접적으로 </a:t>
            </a:r>
            <a:r>
              <a:rPr lang="ko-KR" altLang="en-US" sz="2000" dirty="0" err="1" smtClean="0"/>
              <a:t>확인하는것이</a:t>
            </a:r>
            <a:r>
              <a:rPr lang="ko-KR" altLang="en-US" sz="2000" dirty="0" smtClean="0"/>
              <a:t> 어려움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33346" y="210283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극복 방안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34126" y="217734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문제해결 장애 요인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2477" y="3018093"/>
            <a:ext cx="3753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데이터에 기반한 예측 관리 필요</a:t>
            </a: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모터 베어링에 이상이 있을 때 발생하는 진동 데이터와 정상 작동 시 에 발생하는 진동 데이터의 패턴 분석으로 이상 징후 예측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864249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목표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82592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목표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39" y="1512779"/>
            <a:ext cx="510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목표설정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05839" y="2375191"/>
            <a:ext cx="10993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모터 베어링이 비정상적인 동작일 때는 소음 및 진동이 발생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시간의 흐름에 따른 </a:t>
            </a:r>
            <a:r>
              <a:rPr lang="ko-KR" altLang="en-US" sz="2000" dirty="0" err="1"/>
              <a:t>교반구동기</a:t>
            </a:r>
            <a:r>
              <a:rPr lang="ko-KR" altLang="en-US" sz="2000" dirty="0"/>
              <a:t> 진동데이터의 패턴을 분석하여 이상치 추출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교반기의</a:t>
            </a:r>
            <a:r>
              <a:rPr lang="ko-KR" altLang="en-US" sz="2000" dirty="0"/>
              <a:t> 설비 예지 보전 수행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05839" y="3551444"/>
            <a:ext cx="510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제조데이터</a:t>
            </a:r>
            <a:r>
              <a:rPr lang="ko-KR" altLang="en-US" sz="3600" dirty="0" smtClean="0"/>
              <a:t> 정의</a:t>
            </a:r>
            <a:endParaRPr lang="ko-KR" alt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39" y="4413856"/>
            <a:ext cx="9185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구동부에</a:t>
            </a:r>
            <a:r>
              <a:rPr lang="ko-KR" altLang="en-US" sz="2000" dirty="0"/>
              <a:t> 설치된 </a:t>
            </a:r>
            <a:r>
              <a:rPr lang="ko-KR" altLang="en-US" sz="2000" dirty="0" err="1"/>
              <a:t>진동센서를</a:t>
            </a:r>
            <a:r>
              <a:rPr lang="ko-KR" altLang="en-US" sz="2000" dirty="0"/>
              <a:t> 통해 수집한 정상작동시의 </a:t>
            </a:r>
            <a:r>
              <a:rPr lang="en-US" altLang="ko-KR" sz="2000" dirty="0"/>
              <a:t>z</a:t>
            </a:r>
            <a:r>
              <a:rPr lang="ko-KR" altLang="en-US" sz="2000" dirty="0"/>
              <a:t>축 </a:t>
            </a:r>
            <a:r>
              <a:rPr lang="ko-KR" altLang="en-US" sz="2000" dirty="0" err="1"/>
              <a:t>진동값과</a:t>
            </a:r>
            <a:r>
              <a:rPr lang="ko-KR" altLang="en-US" sz="2000" dirty="0"/>
              <a:t> 비정상 </a:t>
            </a:r>
            <a:r>
              <a:rPr lang="ko-KR" altLang="en-US" sz="2000" dirty="0" err="1"/>
              <a:t>작동시의</a:t>
            </a:r>
            <a:r>
              <a:rPr lang="ko-KR" altLang="en-US" sz="2000" dirty="0"/>
              <a:t> </a:t>
            </a:r>
            <a:r>
              <a:rPr lang="en-US" altLang="ko-KR" sz="2000" dirty="0"/>
              <a:t>z</a:t>
            </a:r>
            <a:r>
              <a:rPr lang="ko-KR" altLang="en-US" sz="2000" dirty="0"/>
              <a:t>축 </a:t>
            </a:r>
            <a:r>
              <a:rPr lang="ko-KR" altLang="en-US" sz="2000" dirty="0" err="1"/>
              <a:t>진동값의</a:t>
            </a:r>
            <a:r>
              <a:rPr lang="ko-KR" altLang="en-US" sz="2000" dirty="0"/>
              <a:t> 패턴을 분석하기 위한 데이터</a:t>
            </a:r>
          </a:p>
        </p:txBody>
      </p:sp>
    </p:spTree>
    <p:extLst>
      <p:ext uri="{BB962C8B-B14F-4D97-AF65-F5344CB8AC3E}">
        <p14:creationId xmlns:p14="http://schemas.microsoft.com/office/powerpoint/2010/main" val="1603761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목표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577" y="1298525"/>
            <a:ext cx="918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제조 데이터 분석 기대효과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73576" y="2160937"/>
            <a:ext cx="1111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구동부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진동데이터</a:t>
            </a:r>
            <a:r>
              <a:rPr lang="ko-KR" altLang="en-US" sz="2000" dirty="0" smtClean="0"/>
              <a:t> 패턴에 따라 설비의 건강상태를 예측할 수 있는 설비에 넓게 활용할 수 있음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특히 사후보전이나 </a:t>
            </a:r>
            <a:r>
              <a:rPr lang="ko-KR" altLang="en-US" sz="2000" dirty="0" err="1" smtClean="0"/>
              <a:t>계획보전이</a:t>
            </a:r>
            <a:r>
              <a:rPr lang="ko-KR" altLang="en-US" sz="2000" dirty="0" smtClean="0"/>
              <a:t> 아닌 </a:t>
            </a:r>
            <a:r>
              <a:rPr lang="ko-KR" altLang="en-US" sz="2000" dirty="0" err="1" smtClean="0"/>
              <a:t>예지보전</a:t>
            </a:r>
            <a:r>
              <a:rPr lang="ko-KR" altLang="en-US" sz="2000" dirty="0" smtClean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PdM</a:t>
            </a:r>
            <a:r>
              <a:rPr lang="en-US" altLang="ko-KR" sz="1400" dirty="0" smtClean="0"/>
              <a:t>  : Predictive Maintenance) </a:t>
            </a:r>
            <a:r>
              <a:rPr lang="ko-KR" altLang="en-US" sz="2000" dirty="0" smtClean="0"/>
              <a:t>가능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3577" y="3337190"/>
            <a:ext cx="510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시사점</a:t>
            </a:r>
            <a:r>
              <a:rPr lang="ko-KR" altLang="en-US" sz="4000" dirty="0" smtClean="0"/>
              <a:t> </a:t>
            </a:r>
            <a:r>
              <a:rPr lang="en-US" altLang="ko-KR" sz="2000" dirty="0" smtClean="0"/>
              <a:t>(Implication)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73577" y="4199602"/>
            <a:ext cx="11114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식품제조업체 </a:t>
            </a:r>
            <a:r>
              <a:rPr lang="en-US" altLang="ko-KR" sz="2000" dirty="0" smtClean="0"/>
              <a:t>H</a:t>
            </a:r>
            <a:r>
              <a:rPr lang="ko-KR" altLang="en-US" sz="2000" dirty="0" smtClean="0"/>
              <a:t>사 공장에서는 </a:t>
            </a:r>
            <a:r>
              <a:rPr lang="ko-KR" altLang="en-US" sz="2000" dirty="0" err="1" smtClean="0"/>
              <a:t>용해탱크</a:t>
            </a:r>
            <a:r>
              <a:rPr lang="ko-KR" altLang="en-US" sz="2000" dirty="0" smtClean="0"/>
              <a:t> 교반구동장치의 건강상태를 파악하기 위해 청진기를 동원하여 </a:t>
            </a:r>
            <a:r>
              <a:rPr lang="ko-KR" altLang="en-US" sz="2000" dirty="0" err="1" smtClean="0"/>
              <a:t>이상소음을</a:t>
            </a:r>
            <a:r>
              <a:rPr lang="ko-KR" altLang="en-US" sz="2000" dirty="0" smtClean="0"/>
              <a:t> 찾아내기도 함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진동데이터의 패턴을 통해 판별 및 </a:t>
            </a:r>
            <a:r>
              <a:rPr lang="ko-KR" altLang="en-US" sz="2000" dirty="0" err="1" smtClean="0"/>
              <a:t>에측할</a:t>
            </a:r>
            <a:r>
              <a:rPr lang="ko-KR" altLang="en-US" sz="2000" dirty="0" smtClean="0"/>
              <a:t> 수 있는 </a:t>
            </a:r>
            <a:r>
              <a:rPr lang="en-US" altLang="ko-KR" sz="2000" dirty="0" smtClean="0"/>
              <a:t>AI</a:t>
            </a:r>
            <a:r>
              <a:rPr lang="ko-KR" altLang="en-US" sz="2000" dirty="0" smtClean="0"/>
              <a:t>기법 적용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모터 베어링 진동데이터를 통해 중소기업의 실질적 설비관리 개선 및 생산성 향상에 기여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09746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40844" y="3708260"/>
              <a:ext cx="4926350" cy="1354217"/>
              <a:chOff x="2540665" y="2021840"/>
              <a:chExt cx="6708080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40665" y="2734295"/>
                <a:ext cx="670808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제조 데이터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34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577" y="1298525"/>
            <a:ext cx="918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데이터 수집 방법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73576" y="2160937"/>
            <a:ext cx="11114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제조 분야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분무건조공법을 이용한 </a:t>
            </a:r>
            <a:r>
              <a:rPr lang="ko-KR" altLang="en-US" sz="2000" dirty="0" err="1" smtClean="0"/>
              <a:t>분말유</a:t>
            </a:r>
            <a:r>
              <a:rPr lang="ko-KR" altLang="en-US" sz="2000" dirty="0" smtClean="0"/>
              <a:t> 크림 제조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제조 공정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용해 혼합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교반구동장치</a:t>
            </a:r>
            <a:r>
              <a:rPr lang="en-US" altLang="ko-KR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수집 장비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무선진동센서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수집 기간 </a:t>
            </a:r>
            <a:r>
              <a:rPr lang="en-US" altLang="ko-KR" sz="2000" dirty="0" smtClean="0"/>
              <a:t>: 2020.11.18 ~ 2020.11.20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수집 주기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사이클 타임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988733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577" y="1298525"/>
            <a:ext cx="918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데이터 유형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/ </a:t>
            </a:r>
            <a:r>
              <a:rPr lang="ko-KR" altLang="en-US" sz="3600" dirty="0" smtClean="0"/>
              <a:t>구조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73577" y="1944856"/>
            <a:ext cx="1111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크기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수량 </a:t>
            </a:r>
            <a:r>
              <a:rPr lang="en-US" altLang="ko-KR" sz="2000" dirty="0" smtClean="0"/>
              <a:t>: 4</a:t>
            </a:r>
            <a:r>
              <a:rPr lang="ko-KR" altLang="en-US" sz="2000" dirty="0" smtClean="0"/>
              <a:t>개 컬럼</a:t>
            </a:r>
            <a:r>
              <a:rPr lang="en-US" altLang="ko-KR" sz="2000" dirty="0" smtClean="0"/>
              <a:t>, 351,232</a:t>
            </a:r>
            <a:r>
              <a:rPr lang="ko-KR" altLang="en-US" sz="2000" dirty="0" smtClean="0"/>
              <a:t>개의 관측치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8" y="2502130"/>
            <a:ext cx="4123528" cy="38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97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577" y="1298525"/>
            <a:ext cx="918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데이터 유형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/ </a:t>
            </a:r>
            <a:r>
              <a:rPr lang="ko-KR" altLang="en-US" sz="3600" dirty="0" smtClean="0"/>
              <a:t>구조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73576" y="2160937"/>
            <a:ext cx="11114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속성 </a:t>
            </a:r>
            <a:r>
              <a:rPr lang="ko-KR" altLang="en-US" sz="2000" dirty="0" err="1" smtClean="0"/>
              <a:t>정의표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Quality</a:t>
            </a:r>
            <a:r>
              <a:rPr lang="ko-KR" altLang="en-US" sz="2000" dirty="0" smtClean="0"/>
              <a:t>값 </a:t>
            </a:r>
            <a:r>
              <a:rPr lang="en-US" altLang="ko-KR" sz="2000" dirty="0" smtClean="0"/>
              <a:t>PASSED’SMS </a:t>
            </a:r>
            <a:r>
              <a:rPr lang="ko-KR" altLang="en-US" sz="2000" dirty="0" smtClean="0"/>
              <a:t>정상상태</a:t>
            </a:r>
            <a:r>
              <a:rPr lang="en-US" altLang="ko-KR" sz="2000" dirty="0" smtClean="0"/>
              <a:t>, ‘FAILED’</a:t>
            </a:r>
            <a:r>
              <a:rPr lang="ko-KR" altLang="en-US" sz="2000" dirty="0" smtClean="0"/>
              <a:t>는 이상상태를 의미</a:t>
            </a:r>
            <a:endParaRPr lang="en-US" altLang="ko-KR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9920"/>
              </p:ext>
            </p:extLst>
          </p:nvPr>
        </p:nvGraphicFramePr>
        <p:xfrm>
          <a:off x="1729968" y="3194007"/>
          <a:ext cx="880133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77">
                  <a:extLst>
                    <a:ext uri="{9D8B030D-6E8A-4147-A177-3AD203B41FA5}">
                      <a16:colId xmlns:a16="http://schemas.microsoft.com/office/drawing/2014/main" val="3875689304"/>
                    </a:ext>
                  </a:extLst>
                </a:gridCol>
                <a:gridCol w="2933777">
                  <a:extLst>
                    <a:ext uri="{9D8B030D-6E8A-4147-A177-3AD203B41FA5}">
                      <a16:colId xmlns:a16="http://schemas.microsoft.com/office/drawing/2014/main" val="2823449105"/>
                    </a:ext>
                  </a:extLst>
                </a:gridCol>
                <a:gridCol w="2933777">
                  <a:extLst>
                    <a:ext uri="{9D8B030D-6E8A-4147-A177-3AD203B41FA5}">
                      <a16:colId xmlns:a16="http://schemas.microsoft.com/office/drawing/2014/main" val="3546367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변수명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 타입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6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Unnamed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자동 생성 인덱스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Int64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2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시간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YYYY:MM:DD:hh:mm:ss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Object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8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Sensor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Z-</a:t>
                      </a:r>
                      <a:r>
                        <a:rPr lang="ko-KR" altLang="en-US" dirty="0" smtClean="0"/>
                        <a:t>축 진동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Float64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0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Quality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결함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object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77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3501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8884" y="1450925"/>
            <a:ext cx="490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독립 </a:t>
            </a:r>
            <a:r>
              <a:rPr lang="en-US" altLang="ko-KR" sz="3600" dirty="0" smtClean="0"/>
              <a:t>/  </a:t>
            </a:r>
            <a:r>
              <a:rPr lang="ko-KR" altLang="en-US" sz="3600" dirty="0" smtClean="0"/>
              <a:t>종속 변수 정의</a:t>
            </a:r>
            <a:endParaRPr lang="ko-KR" altLang="en-US" sz="3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78470"/>
              </p:ext>
            </p:extLst>
          </p:nvPr>
        </p:nvGraphicFramePr>
        <p:xfrm>
          <a:off x="573577" y="2268020"/>
          <a:ext cx="3919620" cy="3388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810">
                  <a:extLst>
                    <a:ext uri="{9D8B030D-6E8A-4147-A177-3AD203B41FA5}">
                      <a16:colId xmlns:a16="http://schemas.microsoft.com/office/drawing/2014/main" val="3794722316"/>
                    </a:ext>
                  </a:extLst>
                </a:gridCol>
                <a:gridCol w="1959810">
                  <a:extLst>
                    <a:ext uri="{9D8B030D-6E8A-4147-A177-3AD203B41FA5}">
                      <a16:colId xmlns:a16="http://schemas.microsoft.com/office/drawing/2014/main" val="2184447079"/>
                    </a:ext>
                  </a:extLst>
                </a:gridCol>
              </a:tblGrid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Sensor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460357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351,232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46239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-0.108910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879365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표준편차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2.563446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80333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최소값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-9.023438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61197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중간값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-0.140625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95150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최대값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9.203906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82672"/>
                  </a:ext>
                </a:extLst>
              </a:tr>
              <a:tr h="42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최빈값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-0.1484375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5233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5978" y="1450925"/>
            <a:ext cx="391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기술 통계</a:t>
            </a:r>
            <a:endParaRPr lang="ko-KR" altLang="en-US" sz="36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254885"/>
              </p:ext>
            </p:extLst>
          </p:nvPr>
        </p:nvGraphicFramePr>
        <p:xfrm>
          <a:off x="5951620" y="2268020"/>
          <a:ext cx="536341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04">
                  <a:extLst>
                    <a:ext uri="{9D8B030D-6E8A-4147-A177-3AD203B41FA5}">
                      <a16:colId xmlns:a16="http://schemas.microsoft.com/office/drawing/2014/main" val="3543972439"/>
                    </a:ext>
                  </a:extLst>
                </a:gridCol>
                <a:gridCol w="1787804">
                  <a:extLst>
                    <a:ext uri="{9D8B030D-6E8A-4147-A177-3AD203B41FA5}">
                      <a16:colId xmlns:a16="http://schemas.microsoft.com/office/drawing/2014/main" val="2900725947"/>
                    </a:ext>
                  </a:extLst>
                </a:gridCol>
                <a:gridCol w="1787804">
                  <a:extLst>
                    <a:ext uri="{9D8B030D-6E8A-4147-A177-3AD203B41FA5}">
                      <a16:colId xmlns:a16="http://schemas.microsoft.com/office/drawing/2014/main" val="1564338272"/>
                    </a:ext>
                  </a:extLst>
                </a:gridCol>
              </a:tblGrid>
              <a:tr h="2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44205"/>
                  </a:ext>
                </a:extLst>
              </a:tr>
              <a:tr h="512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독립변수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하나의 패턴 내 시간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분석 코드에서 직접 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206968"/>
                  </a:ext>
                </a:extLst>
              </a:tr>
              <a:tr h="512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종속변수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Z-</a:t>
                      </a:r>
                      <a:r>
                        <a:rPr lang="ko-KR" altLang="en-US" dirty="0" smtClean="0"/>
                        <a:t>축 진동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952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8966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839" y="1453051"/>
            <a:ext cx="77798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K- </a:t>
            </a:r>
            <a:r>
              <a:rPr lang="ko-KR" altLang="en-US" sz="3600" dirty="0" err="1" smtClean="0">
                <a:latin typeface="+mn-ea"/>
              </a:rPr>
              <a:t>최근접</a:t>
            </a:r>
            <a:r>
              <a:rPr lang="ko-KR" altLang="en-US" sz="3600" dirty="0" smtClean="0">
                <a:latin typeface="+mn-ea"/>
              </a:rPr>
              <a:t> 이웃 회귀</a:t>
            </a:r>
            <a:endParaRPr lang="en-US" altLang="ko-KR" sz="36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K-</a:t>
            </a:r>
            <a:r>
              <a:rPr lang="ko-KR" altLang="en-US" sz="2000" dirty="0" err="1" smtClean="0">
                <a:latin typeface="+mn-ea"/>
              </a:rPr>
              <a:t>최근접</a:t>
            </a:r>
            <a:r>
              <a:rPr lang="ko-KR" altLang="en-US" sz="2000" dirty="0" smtClean="0">
                <a:latin typeface="+mn-ea"/>
              </a:rPr>
              <a:t> 이웃 회귀 알고리즘은 주변의 가장 가까운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 샘플을 통해 값을 예측하는 방식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임의의 어떤</a:t>
            </a:r>
            <a:r>
              <a:rPr lang="en-US" altLang="ko-KR" sz="2000" dirty="0" smtClean="0">
                <a:latin typeface="+mn-ea"/>
              </a:rPr>
              <a:t>＇</a:t>
            </a:r>
            <a:r>
              <a:rPr lang="ko-KR" altLang="en-US" sz="2000" dirty="0" smtClean="0">
                <a:latin typeface="+mn-ea"/>
              </a:rPr>
              <a:t>숫자</a:t>
            </a:r>
            <a:r>
              <a:rPr lang="en-US" altLang="ko-KR" sz="2000" dirty="0" smtClean="0">
                <a:latin typeface="+mn-ea"/>
              </a:rPr>
              <a:t>＇</a:t>
            </a:r>
            <a:r>
              <a:rPr lang="ko-KR" altLang="en-US" sz="2000" dirty="0" smtClean="0">
                <a:latin typeface="+mn-ea"/>
              </a:rPr>
              <a:t>를 예측하는 문제를 회귀 라고 함</a:t>
            </a:r>
            <a:endParaRPr lang="en-US" altLang="ko-KR" sz="2000" dirty="0" smtClean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5838" y="3286594"/>
            <a:ext cx="777989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K- </a:t>
            </a:r>
            <a:r>
              <a:rPr lang="ko-KR" altLang="en-US" sz="3600" dirty="0" err="1" smtClean="0">
                <a:latin typeface="+mn-ea"/>
              </a:rPr>
              <a:t>최근접</a:t>
            </a:r>
            <a:r>
              <a:rPr lang="ko-KR" altLang="en-US" sz="3600" dirty="0" smtClean="0">
                <a:latin typeface="+mn-ea"/>
              </a:rPr>
              <a:t> 이웃</a:t>
            </a:r>
            <a:endParaRPr lang="en-US" altLang="ko-KR" sz="36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새로운 데이터를 입력 받았을 때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해당 데이터와 가장 </a:t>
            </a:r>
            <a:r>
              <a:rPr lang="ko-KR" altLang="en-US" sz="2000" dirty="0" err="1" smtClean="0">
                <a:latin typeface="+mn-ea"/>
              </a:rPr>
              <a:t>까가이에</a:t>
            </a:r>
            <a:r>
              <a:rPr lang="ko-KR" altLang="en-US" sz="2000" dirty="0" smtClean="0">
                <a:latin typeface="+mn-ea"/>
              </a:rPr>
              <a:t> 있는 </a:t>
            </a:r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개의 데이터를 확인한 후 새로운 데이터의 특성을 파악하는 방법 </a:t>
            </a:r>
            <a:endParaRPr lang="en-US" altLang="ko-KR" sz="2000" dirty="0" smtClean="0">
              <a:latin typeface="+mn-ea"/>
            </a:endParaRPr>
          </a:p>
          <a:p>
            <a:endParaRPr lang="en-US" altLang="ko-KR" dirty="0" smtClean="0"/>
          </a:p>
          <a:p>
            <a:r>
              <a:rPr lang="en-US" altLang="ko-KR" sz="3200" dirty="0">
                <a:latin typeface="+mn-ea"/>
              </a:rPr>
              <a:t>K - </a:t>
            </a:r>
            <a:r>
              <a:rPr lang="ko-KR" altLang="en-US" sz="3200" dirty="0" err="1">
                <a:latin typeface="+mn-ea"/>
              </a:rPr>
              <a:t>최근접</a:t>
            </a:r>
            <a:r>
              <a:rPr lang="ko-KR" altLang="en-US" sz="3200" dirty="0">
                <a:latin typeface="+mn-ea"/>
              </a:rPr>
              <a:t> 이웃의 특징</a:t>
            </a:r>
            <a:endParaRPr lang="en-US" altLang="ko-KR" sz="3200" dirty="0">
              <a:latin typeface="+mn-ea"/>
            </a:endParaRPr>
          </a:p>
          <a:p>
            <a:r>
              <a:rPr lang="ko-KR" altLang="en-US" dirty="0"/>
              <a:t>데이터 기반 분석 방법</a:t>
            </a:r>
            <a:endParaRPr lang="en-US" altLang="ko-KR" dirty="0"/>
          </a:p>
          <a:p>
            <a:r>
              <a:rPr lang="ko-KR" altLang="en-US" dirty="0"/>
              <a:t>데이터의 분포를 </a:t>
            </a:r>
            <a:r>
              <a:rPr lang="ko-KR" altLang="en-US" dirty="0" err="1"/>
              <a:t>신경쓰지</a:t>
            </a:r>
            <a:r>
              <a:rPr lang="ko-KR" altLang="en-US" dirty="0"/>
              <a:t> 않음</a:t>
            </a:r>
            <a:endParaRPr lang="en-US" altLang="ko-KR" dirty="0"/>
          </a:p>
          <a:p>
            <a:r>
              <a:rPr lang="ko-KR" altLang="en-US" dirty="0" err="1"/>
              <a:t>회귀문제</a:t>
            </a:r>
            <a:r>
              <a:rPr lang="en-US" altLang="ko-KR" dirty="0"/>
              <a:t>, </a:t>
            </a:r>
            <a:r>
              <a:rPr lang="ko-KR" altLang="en-US" dirty="0" err="1"/>
              <a:t>분류문제</a:t>
            </a:r>
            <a:r>
              <a:rPr lang="ko-KR" altLang="en-US" dirty="0"/>
              <a:t> 등에 적용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203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3465512"/>
            <a:ext cx="5669280" cy="3001327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배경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1687000" cy="523220"/>
            <a:chOff x="1191929" y="2733040"/>
            <a:chExt cx="168700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이슈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목표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735638" cy="523220"/>
            <a:chOff x="1191929" y="2733040"/>
            <a:chExt cx="3735638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제조 데이터 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800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5839" y="1129886"/>
            <a:ext cx="777989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K </a:t>
            </a:r>
            <a:r>
              <a:rPr lang="en-US" altLang="ko-KR" sz="3600" dirty="0">
                <a:latin typeface="+mn-ea"/>
              </a:rPr>
              <a:t>- </a:t>
            </a:r>
            <a:r>
              <a:rPr lang="ko-KR" altLang="en-US" sz="3600" dirty="0" err="1">
                <a:latin typeface="+mn-ea"/>
              </a:rPr>
              <a:t>최근접</a:t>
            </a:r>
            <a:r>
              <a:rPr lang="ko-KR" altLang="en-US" sz="3600" dirty="0">
                <a:latin typeface="+mn-ea"/>
              </a:rPr>
              <a:t> 이웃의 특징</a:t>
            </a:r>
            <a:endParaRPr lang="en-US" altLang="ko-KR" sz="36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 기반 분석 방법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데이터의 분포를 </a:t>
            </a:r>
            <a:r>
              <a:rPr lang="ko-KR" altLang="en-US" sz="2000" dirty="0" err="1" smtClean="0">
                <a:latin typeface="+mn-ea"/>
              </a:rPr>
              <a:t>신경쓰지</a:t>
            </a:r>
            <a:r>
              <a:rPr lang="ko-KR" altLang="en-US" sz="2000" dirty="0" smtClean="0">
                <a:latin typeface="+mn-ea"/>
              </a:rPr>
              <a:t> 않음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회귀문제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분류문제</a:t>
            </a:r>
            <a:r>
              <a:rPr lang="ko-KR" altLang="en-US" sz="2000" dirty="0" smtClean="0">
                <a:latin typeface="+mn-ea"/>
              </a:rPr>
              <a:t> 등에 적용 가능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3600" dirty="0" smtClean="0">
                <a:latin typeface="+mn-ea"/>
              </a:rPr>
              <a:t>K-</a:t>
            </a:r>
            <a:r>
              <a:rPr lang="ko-KR" altLang="en-US" sz="3600" dirty="0" err="1" smtClean="0">
                <a:latin typeface="+mn-ea"/>
              </a:rPr>
              <a:t>최근접</a:t>
            </a:r>
            <a:r>
              <a:rPr lang="ko-KR" altLang="en-US" sz="3600" dirty="0" smtClean="0">
                <a:latin typeface="+mn-ea"/>
              </a:rPr>
              <a:t> 이웃의 장단점</a:t>
            </a:r>
            <a:endParaRPr lang="en-US" altLang="ko-KR" sz="36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장점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쉽고 이해하기 직관적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사전 학습 필요 없음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데이터가 많은 경우 정확도 향상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단점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데이터가 많을 경우 </a:t>
            </a:r>
            <a:r>
              <a:rPr lang="ko-KR" altLang="en-US" sz="2000" dirty="0" err="1" smtClean="0">
                <a:latin typeface="+mn-ea"/>
              </a:rPr>
              <a:t>연산량</a:t>
            </a:r>
            <a:r>
              <a:rPr lang="ko-KR" altLang="en-US" sz="2000" dirty="0" smtClean="0">
                <a:latin typeface="+mn-ea"/>
              </a:rPr>
              <a:t> 증가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인덱싱으로 탐색 속도 향상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데이터 차원이 증가함에 따라 정확도 </a:t>
            </a:r>
            <a:r>
              <a:rPr lang="ko-KR" altLang="en-US" sz="2000" dirty="0" err="1" smtClean="0">
                <a:latin typeface="+mn-ea"/>
              </a:rPr>
              <a:t>급하락</a:t>
            </a:r>
            <a:endParaRPr lang="en-US" altLang="ko-KR" sz="2000" dirty="0" smtClean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22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13" y="1724893"/>
            <a:ext cx="6198173" cy="4163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423" y="1078562"/>
            <a:ext cx="586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n-ea"/>
              </a:rPr>
              <a:t>K – </a:t>
            </a:r>
            <a:r>
              <a:rPr lang="ko-KR" altLang="en-US" sz="3600" dirty="0" err="1" smtClean="0">
                <a:latin typeface="+mn-ea"/>
              </a:rPr>
              <a:t>최근접</a:t>
            </a:r>
            <a:r>
              <a:rPr lang="ko-KR" altLang="en-US" sz="3600" dirty="0" smtClean="0">
                <a:latin typeface="+mn-ea"/>
              </a:rPr>
              <a:t> 이웃 회귀</a:t>
            </a:r>
            <a:endParaRPr lang="ko-KR" altLang="en-US" sz="36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6913" y="5839453"/>
            <a:ext cx="636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가 </a:t>
            </a:r>
            <a:r>
              <a:rPr lang="en-US" altLang="ko-KR" sz="2000" dirty="0" smtClean="0">
                <a:latin typeface="+mn-ea"/>
              </a:rPr>
              <a:t>3 </a:t>
            </a:r>
            <a:r>
              <a:rPr lang="ko-KR" altLang="en-US" sz="2000" dirty="0" smtClean="0">
                <a:latin typeface="+mn-ea"/>
              </a:rPr>
              <a:t>일 때 </a:t>
            </a:r>
            <a:r>
              <a:rPr lang="en-US" altLang="ko-KR" sz="2000" dirty="0" smtClean="0">
                <a:latin typeface="+mn-ea"/>
              </a:rPr>
              <a:t>K-</a:t>
            </a:r>
            <a:r>
              <a:rPr lang="ko-KR" altLang="en-US" sz="2000" dirty="0" err="1" smtClean="0">
                <a:latin typeface="+mn-ea"/>
              </a:rPr>
              <a:t>최근접</a:t>
            </a:r>
            <a:r>
              <a:rPr lang="ko-KR" altLang="en-US" sz="2000" dirty="0" smtClean="0">
                <a:latin typeface="+mn-ea"/>
              </a:rPr>
              <a:t> 이웃 회귀 알고리즘 적용 모델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4488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5" y="1453051"/>
            <a:ext cx="11607445" cy="38084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1092" y="5369906"/>
            <a:ext cx="636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K</a:t>
            </a:r>
            <a:r>
              <a:rPr lang="ko-KR" altLang="en-US" sz="2000" dirty="0" smtClean="0">
                <a:latin typeface="+mn-ea"/>
              </a:rPr>
              <a:t>값이 각각 </a:t>
            </a:r>
            <a:r>
              <a:rPr lang="en-US" altLang="ko-KR" sz="2000" dirty="0" smtClean="0">
                <a:latin typeface="+mn-ea"/>
              </a:rPr>
              <a:t>1, 3, 9 </a:t>
            </a:r>
            <a:r>
              <a:rPr lang="ko-KR" altLang="en-US" sz="2000" dirty="0" smtClean="0">
                <a:latin typeface="+mn-ea"/>
              </a:rPr>
              <a:t>일 때 모델들의 예측 비교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4761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127" y="975360"/>
            <a:ext cx="120118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분석 방법론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구축 절차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독립변수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ko-KR" altLang="en-US" dirty="0" smtClean="0"/>
              <a:t>한번의 데이터 패턴이 시행되는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 단위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파악</a:t>
            </a:r>
            <a:endParaRPr lang="en-US" altLang="ko-KR" dirty="0" smtClean="0"/>
          </a:p>
          <a:p>
            <a:r>
              <a:rPr lang="ko-KR" altLang="en-US" dirty="0" smtClean="0"/>
              <a:t>이 시간에 </a:t>
            </a:r>
            <a:r>
              <a:rPr lang="ko-KR" altLang="en-US" dirty="0" err="1" smtClean="0"/>
              <a:t>센서데이터</a:t>
            </a:r>
            <a:r>
              <a:rPr lang="ko-KR" altLang="en-US" dirty="0" smtClean="0"/>
              <a:t> 변수를 반복적으로 매칭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시점별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예측값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r>
              <a:rPr lang="en-US" altLang="ko-KR" dirty="0" smtClean="0"/>
              <a:t>K-NN </a:t>
            </a:r>
            <a:r>
              <a:rPr lang="ko-KR" altLang="en-US" dirty="0" smtClean="0"/>
              <a:t>회귀를 이용하여 </a:t>
            </a:r>
            <a:r>
              <a:rPr lang="ko-KR" altLang="en-US" dirty="0" err="1" smtClean="0"/>
              <a:t>예측값</a:t>
            </a:r>
            <a:r>
              <a:rPr lang="ko-KR" altLang="en-US" dirty="0" smtClean="0"/>
              <a:t> 추출하여 </a:t>
            </a:r>
            <a:r>
              <a:rPr lang="ko-KR" altLang="en-US" dirty="0" err="1" smtClean="0"/>
              <a:t>시점별로</a:t>
            </a:r>
            <a:r>
              <a:rPr lang="ko-KR" altLang="en-US" dirty="0" smtClean="0"/>
              <a:t> 추출된 </a:t>
            </a:r>
            <a:r>
              <a:rPr lang="ko-KR" altLang="en-US" dirty="0" err="1" smtClean="0"/>
              <a:t>예측값을</a:t>
            </a:r>
            <a:r>
              <a:rPr lang="ko-KR" altLang="en-US" dirty="0" smtClean="0"/>
              <a:t> 표준데이터로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임계치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r>
              <a:rPr lang="ko-KR" altLang="en-US" dirty="0" smtClean="0"/>
              <a:t>표준편차를 계산하여 모든 표준데이터에 </a:t>
            </a:r>
            <a:r>
              <a:rPr lang="en-US" altLang="ko-KR" dirty="0" smtClean="0"/>
              <a:t>+-3 </a:t>
            </a:r>
            <a:r>
              <a:rPr lang="ko-KR" altLang="en-US" dirty="0" smtClean="0"/>
              <a:t>표준편차 계산</a:t>
            </a:r>
            <a:endParaRPr lang="en-US" altLang="ko-KR" dirty="0" smtClean="0"/>
          </a:p>
          <a:p>
            <a:r>
              <a:rPr lang="ko-KR" altLang="en-US" dirty="0" smtClean="0"/>
              <a:t>표준데이터를 기반으로 최소임계치와 </a:t>
            </a:r>
            <a:r>
              <a:rPr lang="ko-KR" altLang="en-US" dirty="0" err="1" smtClean="0"/>
              <a:t>최대임계치</a:t>
            </a:r>
            <a:r>
              <a:rPr lang="ko-KR" altLang="en-US" dirty="0" smtClean="0"/>
              <a:t> 산출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모델평가</a:t>
            </a:r>
            <a:endParaRPr lang="en-US" altLang="ko-KR" dirty="0" smtClean="0"/>
          </a:p>
          <a:p>
            <a:r>
              <a:rPr lang="ko-KR" altLang="en-US" dirty="0" smtClean="0"/>
              <a:t>표준 데이터와 최소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임계치가</a:t>
            </a:r>
            <a:r>
              <a:rPr lang="ko-KR" altLang="en-US" dirty="0" smtClean="0"/>
              <a:t> 불량 검출에 적합한지 검증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시험용 데이터만 사용</a:t>
            </a:r>
            <a:endParaRPr lang="en-US" altLang="ko-KR" dirty="0" smtClean="0"/>
          </a:p>
          <a:p>
            <a:r>
              <a:rPr lang="ko-KR" altLang="en-US" dirty="0" smtClean="0"/>
              <a:t>표준데이터로 검출된 불량이 실제 </a:t>
            </a:r>
            <a:r>
              <a:rPr lang="ko-KR" altLang="en-US" dirty="0" err="1" smtClean="0"/>
              <a:t>불량여부와</a:t>
            </a:r>
            <a:r>
              <a:rPr lang="ko-KR" altLang="en-US" dirty="0" smtClean="0"/>
              <a:t> 얼마나 일치하는지 확인하여 최소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임계치의</a:t>
            </a:r>
            <a:r>
              <a:rPr lang="ko-KR" altLang="en-US" dirty="0" smtClean="0"/>
              <a:t> 신뢰성 확보</a:t>
            </a:r>
            <a:endParaRPr lang="en-US" altLang="ko-KR" dirty="0" smtClean="0"/>
          </a:p>
          <a:p>
            <a:r>
              <a:rPr lang="ko-KR" altLang="en-US" dirty="0" smtClean="0"/>
              <a:t>불량과 불량이 아닌 경우가 균형을 이루며 일치하는지 확인하여 </a:t>
            </a:r>
            <a:r>
              <a:rPr lang="ko-KR" altLang="en-US" dirty="0" err="1" smtClean="0"/>
              <a:t>활용성</a:t>
            </a:r>
            <a:r>
              <a:rPr lang="ko-KR" altLang="en-US" dirty="0" smtClean="0"/>
              <a:t> 확보</a:t>
            </a:r>
            <a:endParaRPr lang="en-US" altLang="ko-KR" dirty="0" smtClean="0"/>
          </a:p>
          <a:p>
            <a:r>
              <a:rPr lang="ko-KR" altLang="en-US" dirty="0" err="1" smtClean="0"/>
              <a:t>컨퓨전</a:t>
            </a:r>
            <a:r>
              <a:rPr lang="ko-KR" altLang="en-US" dirty="0" smtClean="0"/>
              <a:t> 매트릭스를 </a:t>
            </a:r>
            <a:r>
              <a:rPr lang="ko-KR" altLang="en-US" dirty="0" err="1" smtClean="0"/>
              <a:t>시각화하고</a:t>
            </a:r>
            <a:r>
              <a:rPr lang="ko-KR" altLang="en-US" dirty="0" smtClean="0"/>
              <a:t> 정확도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민감도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특이도와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F1 score</a:t>
            </a:r>
            <a:r>
              <a:rPr lang="ko-KR" altLang="en-US" dirty="0" smtClean="0"/>
              <a:t> 산출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190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 데이터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561039279"/>
              </p:ext>
            </p:extLst>
          </p:nvPr>
        </p:nvGraphicFramePr>
        <p:xfrm>
          <a:off x="1561407" y="1453051"/>
          <a:ext cx="9069186" cy="4284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94054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51" cy="1354217"/>
              <a:chOff x="2700072" y="2021840"/>
              <a:chExt cx="514406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8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실전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380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832018"/>
            <a:ext cx="4945781" cy="4509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5839" y="1172857"/>
            <a:ext cx="678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1</a:t>
            </a:r>
            <a:r>
              <a:rPr lang="ko-KR" altLang="en-US" sz="2400" dirty="0" smtClean="0">
                <a:latin typeface="+mj-ea"/>
                <a:ea typeface="+mj-ea"/>
              </a:rPr>
              <a:t>단계 </a:t>
            </a:r>
            <a:r>
              <a:rPr lang="en-US" altLang="ko-KR" sz="2400" dirty="0" smtClean="0">
                <a:latin typeface="+mj-ea"/>
                <a:ea typeface="+mj-ea"/>
              </a:rPr>
              <a:t>: </a:t>
            </a:r>
            <a:r>
              <a:rPr lang="ko-KR" altLang="en-US" sz="2400" dirty="0" smtClean="0">
                <a:latin typeface="+mj-ea"/>
                <a:ea typeface="+mj-ea"/>
              </a:rPr>
              <a:t>라이브러리 </a:t>
            </a:r>
            <a:r>
              <a:rPr lang="en-US" altLang="ko-KR" sz="2400" dirty="0" smtClean="0">
                <a:latin typeface="+mj-ea"/>
                <a:ea typeface="+mj-ea"/>
              </a:rPr>
              <a:t>/  </a:t>
            </a:r>
            <a:r>
              <a:rPr lang="ko-KR" altLang="en-US" sz="2400" dirty="0" smtClean="0">
                <a:latin typeface="+mj-ea"/>
                <a:ea typeface="+mj-ea"/>
              </a:rPr>
              <a:t>데이터 불러오기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5860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3" y="2884681"/>
            <a:ext cx="4483733" cy="1651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72" y="1298525"/>
            <a:ext cx="6431286" cy="4823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5839" y="1222218"/>
            <a:ext cx="418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2</a:t>
            </a:r>
            <a:r>
              <a:rPr lang="ko-KR" altLang="en-US" sz="2400" dirty="0" smtClean="0">
                <a:latin typeface="+mj-ea"/>
                <a:ea typeface="+mj-ea"/>
              </a:rPr>
              <a:t>단계 </a:t>
            </a:r>
            <a:r>
              <a:rPr lang="en-US" altLang="ko-KR" sz="2400" dirty="0" smtClean="0">
                <a:latin typeface="+mj-ea"/>
                <a:ea typeface="+mj-ea"/>
              </a:rPr>
              <a:t>: </a:t>
            </a:r>
            <a:r>
              <a:rPr lang="ko-KR" altLang="en-US" sz="2400" dirty="0" smtClean="0">
                <a:latin typeface="+mj-ea"/>
                <a:ea typeface="+mj-ea"/>
              </a:rPr>
              <a:t>데이터 </a:t>
            </a:r>
            <a:r>
              <a:rPr lang="ko-KR" altLang="en-US" sz="2400" dirty="0" err="1" smtClean="0">
                <a:latin typeface="+mj-ea"/>
                <a:ea typeface="+mj-ea"/>
              </a:rPr>
              <a:t>기술통계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0391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105884"/>
            <a:ext cx="2849202" cy="3880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39" y="1309790"/>
            <a:ext cx="501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데이터 통계량 확인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0155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501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3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데이터 정제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전처리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995418"/>
            <a:ext cx="9015718" cy="11633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3269203"/>
            <a:ext cx="3376899" cy="30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64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배경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501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3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데이터 정제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전처리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105883"/>
            <a:ext cx="3344935" cy="8504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07026" y="2105884"/>
            <a:ext cx="7964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[1001,</a:t>
            </a:r>
          </a:p>
          <a:p>
            <a:r>
              <a:rPr lang="en-US" altLang="ko-KR" sz="1400" dirty="0">
                <a:latin typeface="+mn-ea"/>
              </a:rPr>
              <a:t> 1002,</a:t>
            </a:r>
          </a:p>
          <a:p>
            <a:r>
              <a:rPr lang="en-US" altLang="ko-KR" sz="1400" dirty="0">
                <a:latin typeface="+mn-ea"/>
              </a:rPr>
              <a:t> 1003,</a:t>
            </a:r>
          </a:p>
          <a:p>
            <a:r>
              <a:rPr lang="en-US" altLang="ko-KR" sz="1400" dirty="0">
                <a:latin typeface="+mn-ea"/>
              </a:rPr>
              <a:t> 1004,</a:t>
            </a:r>
          </a:p>
          <a:p>
            <a:r>
              <a:rPr lang="en-US" altLang="ko-KR" sz="1400" dirty="0">
                <a:latin typeface="+mn-ea"/>
              </a:rPr>
              <a:t> 1005,</a:t>
            </a:r>
          </a:p>
          <a:p>
            <a:r>
              <a:rPr lang="en-US" altLang="ko-KR" sz="1400" dirty="0">
                <a:latin typeface="+mn-ea"/>
              </a:rPr>
              <a:t> 1006,</a:t>
            </a:r>
          </a:p>
          <a:p>
            <a:r>
              <a:rPr lang="en-US" altLang="ko-KR" sz="1400" dirty="0">
                <a:latin typeface="+mn-ea"/>
              </a:rPr>
              <a:t> 1007,</a:t>
            </a:r>
          </a:p>
          <a:p>
            <a:r>
              <a:rPr lang="en-US" altLang="ko-KR" sz="1400" dirty="0">
                <a:latin typeface="+mn-ea"/>
              </a:rPr>
              <a:t> 1008,</a:t>
            </a:r>
          </a:p>
          <a:p>
            <a:r>
              <a:rPr lang="en-US" altLang="ko-KR" sz="1400" dirty="0">
                <a:latin typeface="+mn-ea"/>
              </a:rPr>
              <a:t> 1009,</a:t>
            </a:r>
          </a:p>
          <a:p>
            <a:r>
              <a:rPr lang="en-US" altLang="ko-KR" sz="1400" dirty="0">
                <a:latin typeface="+mn-ea"/>
              </a:rPr>
              <a:t> 1010,</a:t>
            </a:r>
          </a:p>
          <a:p>
            <a:r>
              <a:rPr lang="en-US" altLang="ko-KR" sz="1400" dirty="0">
                <a:latin typeface="+mn-ea"/>
              </a:rPr>
              <a:t> 1011,</a:t>
            </a:r>
          </a:p>
          <a:p>
            <a:r>
              <a:rPr lang="en-US" altLang="ko-KR" sz="1400" dirty="0">
                <a:latin typeface="+mn-ea"/>
              </a:rPr>
              <a:t> 1012,</a:t>
            </a:r>
          </a:p>
          <a:p>
            <a:r>
              <a:rPr lang="en-US" altLang="ko-KR" sz="1400" dirty="0">
                <a:latin typeface="+mn-ea"/>
              </a:rPr>
              <a:t> 1013,</a:t>
            </a: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3775" y="2105884"/>
            <a:ext cx="5444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</a:p>
          <a:p>
            <a:r>
              <a:rPr lang="en-US" altLang="ko-KR" sz="1400" dirty="0">
                <a:latin typeface="+mn-ea"/>
              </a:rPr>
              <a:t> 2,</a:t>
            </a:r>
          </a:p>
          <a:p>
            <a:r>
              <a:rPr lang="en-US" altLang="ko-KR" sz="1400" dirty="0">
                <a:latin typeface="+mn-ea"/>
              </a:rPr>
              <a:t> 3,</a:t>
            </a:r>
          </a:p>
          <a:p>
            <a:r>
              <a:rPr lang="en-US" altLang="ko-KR" sz="1400" dirty="0">
                <a:latin typeface="+mn-ea"/>
              </a:rPr>
              <a:t> 4,</a:t>
            </a:r>
          </a:p>
          <a:p>
            <a:r>
              <a:rPr lang="en-US" altLang="ko-KR" sz="1400" dirty="0">
                <a:latin typeface="+mn-ea"/>
              </a:rPr>
              <a:t> 5,</a:t>
            </a:r>
          </a:p>
          <a:p>
            <a:r>
              <a:rPr lang="en-US" altLang="ko-KR" sz="1400" dirty="0">
                <a:latin typeface="+mn-ea"/>
              </a:rPr>
              <a:t> 6,</a:t>
            </a:r>
          </a:p>
          <a:p>
            <a:r>
              <a:rPr lang="en-US" altLang="ko-KR" sz="1400" dirty="0">
                <a:latin typeface="+mn-ea"/>
              </a:rPr>
              <a:t> 7,</a:t>
            </a:r>
          </a:p>
          <a:p>
            <a:r>
              <a:rPr lang="en-US" altLang="ko-KR" sz="1400" dirty="0">
                <a:latin typeface="+mn-ea"/>
              </a:rPr>
              <a:t> 8,</a:t>
            </a:r>
          </a:p>
          <a:p>
            <a:r>
              <a:rPr lang="en-US" altLang="ko-KR" sz="1400" dirty="0">
                <a:latin typeface="+mn-ea"/>
              </a:rPr>
              <a:t> 9,</a:t>
            </a:r>
          </a:p>
          <a:p>
            <a:r>
              <a:rPr lang="en-US" altLang="ko-KR" sz="1400" dirty="0">
                <a:latin typeface="+mn-ea"/>
              </a:rPr>
              <a:t> 10,</a:t>
            </a:r>
          </a:p>
          <a:p>
            <a:r>
              <a:rPr lang="en-US" altLang="ko-KR" sz="1400" dirty="0">
                <a:latin typeface="+mn-ea"/>
              </a:rPr>
              <a:t> 11,</a:t>
            </a:r>
          </a:p>
          <a:p>
            <a:r>
              <a:rPr lang="en-US" altLang="ko-KR" sz="1400" dirty="0">
                <a:latin typeface="+mn-ea"/>
              </a:rPr>
              <a:t> 12,</a:t>
            </a:r>
          </a:p>
          <a:p>
            <a:r>
              <a:rPr lang="en-US" altLang="ko-KR" sz="1400" dirty="0">
                <a:latin typeface="+mn-ea"/>
              </a:rPr>
              <a:t> 13,</a:t>
            </a:r>
          </a:p>
          <a:p>
            <a:r>
              <a:rPr lang="en-US" altLang="ko-KR" sz="1400" dirty="0">
                <a:latin typeface="+mn-ea"/>
              </a:rPr>
              <a:t> 14,</a:t>
            </a:r>
          </a:p>
          <a:p>
            <a:r>
              <a:rPr lang="en-US" altLang="ko-KR" sz="1400" dirty="0">
                <a:latin typeface="+mn-ea"/>
              </a:rPr>
              <a:t> 15</a:t>
            </a:r>
            <a:r>
              <a:rPr lang="en-US" altLang="ko-KR" sz="1400" dirty="0" smtClean="0">
                <a:latin typeface="+mn-ea"/>
              </a:rPr>
              <a:t>,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08188" y="2105884"/>
            <a:ext cx="6046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 16,</a:t>
            </a:r>
          </a:p>
          <a:p>
            <a:r>
              <a:rPr lang="en-US" altLang="ko-KR" sz="1400" dirty="0">
                <a:latin typeface="+mn-ea"/>
              </a:rPr>
              <a:t> 17,</a:t>
            </a:r>
          </a:p>
          <a:p>
            <a:r>
              <a:rPr lang="en-US" altLang="ko-KR" sz="1400" dirty="0">
                <a:latin typeface="+mn-ea"/>
              </a:rPr>
              <a:t> 18,</a:t>
            </a:r>
          </a:p>
          <a:p>
            <a:r>
              <a:rPr lang="en-US" altLang="ko-KR" sz="1400" dirty="0">
                <a:latin typeface="+mn-ea"/>
              </a:rPr>
              <a:t> 19,</a:t>
            </a:r>
          </a:p>
          <a:p>
            <a:r>
              <a:rPr lang="en-US" altLang="ko-KR" sz="1400" dirty="0">
                <a:latin typeface="+mn-ea"/>
              </a:rPr>
              <a:t> 20,</a:t>
            </a:r>
          </a:p>
          <a:p>
            <a:r>
              <a:rPr lang="en-US" altLang="ko-KR" sz="1400" dirty="0">
                <a:latin typeface="+mn-ea"/>
              </a:rPr>
              <a:t> 21,</a:t>
            </a:r>
          </a:p>
          <a:p>
            <a:r>
              <a:rPr lang="en-US" altLang="ko-KR" sz="1400" dirty="0">
                <a:latin typeface="+mn-ea"/>
              </a:rPr>
              <a:t> 22,</a:t>
            </a:r>
          </a:p>
          <a:p>
            <a:r>
              <a:rPr lang="en-US" altLang="ko-KR" sz="1400" dirty="0">
                <a:latin typeface="+mn-ea"/>
              </a:rPr>
              <a:t> 23,</a:t>
            </a:r>
          </a:p>
          <a:p>
            <a:r>
              <a:rPr lang="en-US" altLang="ko-KR" sz="1400" dirty="0">
                <a:latin typeface="+mn-ea"/>
              </a:rPr>
              <a:t> 24,</a:t>
            </a:r>
          </a:p>
          <a:p>
            <a:r>
              <a:rPr lang="en-US" altLang="ko-KR" sz="1400" dirty="0">
                <a:latin typeface="+mn-ea"/>
              </a:rPr>
              <a:t> 25,</a:t>
            </a:r>
          </a:p>
          <a:p>
            <a:r>
              <a:rPr lang="en-US" altLang="ko-KR" sz="1400" dirty="0">
                <a:latin typeface="+mn-ea"/>
              </a:rPr>
              <a:t> 26]</a:t>
            </a:r>
            <a:endParaRPr lang="ko-KR" altLang="en-US" sz="1400" dirty="0">
              <a:latin typeface="+mn-ea"/>
            </a:endParaRPr>
          </a:p>
          <a:p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99645" y="2105884"/>
            <a:ext cx="96413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1014,</a:t>
            </a:r>
          </a:p>
          <a:p>
            <a:r>
              <a:rPr lang="en-US" altLang="ko-KR" sz="1400" dirty="0">
                <a:latin typeface="+mn-ea"/>
              </a:rPr>
              <a:t> 1015,</a:t>
            </a:r>
          </a:p>
          <a:p>
            <a:r>
              <a:rPr lang="en-US" altLang="ko-KR" sz="1400" dirty="0">
                <a:latin typeface="+mn-ea"/>
              </a:rPr>
              <a:t> 1016,</a:t>
            </a:r>
          </a:p>
          <a:p>
            <a:r>
              <a:rPr lang="en-US" altLang="ko-KR" sz="1400" dirty="0">
                <a:latin typeface="+mn-ea"/>
              </a:rPr>
              <a:t> 1017,</a:t>
            </a:r>
          </a:p>
          <a:p>
            <a:r>
              <a:rPr lang="en-US" altLang="ko-KR" sz="1400" dirty="0">
                <a:latin typeface="+mn-ea"/>
              </a:rPr>
              <a:t> 1018,</a:t>
            </a:r>
          </a:p>
          <a:p>
            <a:r>
              <a:rPr lang="en-US" altLang="ko-KR" sz="1400" dirty="0">
                <a:latin typeface="+mn-ea"/>
              </a:rPr>
              <a:t> 1019,</a:t>
            </a:r>
          </a:p>
          <a:p>
            <a:r>
              <a:rPr lang="en-US" altLang="ko-KR" sz="1400" dirty="0">
                <a:latin typeface="+mn-ea"/>
              </a:rPr>
              <a:t> 1020,</a:t>
            </a:r>
          </a:p>
          <a:p>
            <a:r>
              <a:rPr lang="en-US" altLang="ko-KR" sz="1400" dirty="0">
                <a:latin typeface="+mn-ea"/>
              </a:rPr>
              <a:t> 1021,</a:t>
            </a:r>
          </a:p>
          <a:p>
            <a:r>
              <a:rPr lang="en-US" altLang="ko-KR" sz="1400" dirty="0">
                <a:latin typeface="+mn-ea"/>
              </a:rPr>
              <a:t> 1022,</a:t>
            </a:r>
          </a:p>
          <a:p>
            <a:r>
              <a:rPr lang="en-US" altLang="ko-KR" sz="1400" dirty="0">
                <a:latin typeface="+mn-ea"/>
              </a:rPr>
              <a:t> 1023,</a:t>
            </a:r>
          </a:p>
          <a:p>
            <a:r>
              <a:rPr lang="en-US" altLang="ko-KR" sz="1400" dirty="0">
                <a:latin typeface="+mn-ea"/>
              </a:rPr>
              <a:t> 1024,</a:t>
            </a:r>
            <a:endParaRPr lang="ko-KR" altLang="en-US" sz="1400" dirty="0">
              <a:latin typeface="+mn-ea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462881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데이터 그룹과 예측 대상 데이터 매핑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8" y="1942829"/>
            <a:ext cx="4701787" cy="44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82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4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훈련용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시험용 데이터 구분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105884"/>
            <a:ext cx="7047957" cy="29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156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4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훈련용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시험용 데이터 구분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031070"/>
            <a:ext cx="7605289" cy="43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6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5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하이퍼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탐색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1"/>
          <a:stretch/>
        </p:blipFill>
        <p:spPr>
          <a:xfrm>
            <a:off x="1005839" y="2105884"/>
            <a:ext cx="5496692" cy="279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91"/>
          <a:stretch/>
        </p:blipFill>
        <p:spPr>
          <a:xfrm>
            <a:off x="6966065" y="2122781"/>
            <a:ext cx="5079077" cy="27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70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RMSE </a:t>
            </a:r>
            <a:r>
              <a:rPr lang="ko-KR" altLang="en-US" sz="2400" dirty="0" smtClean="0"/>
              <a:t>변화 확인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105884"/>
            <a:ext cx="4275656" cy="7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392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39" y="1309790"/>
            <a:ext cx="7046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6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모델 학습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표준 데이터 추출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651574"/>
            <a:ext cx="6176626" cy="33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6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8"/>
          <a:stretch/>
        </p:blipFill>
        <p:spPr>
          <a:xfrm>
            <a:off x="2969885" y="1453051"/>
            <a:ext cx="6252229" cy="42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3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68" y="1129886"/>
            <a:ext cx="5041432" cy="51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7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293" y="1067692"/>
            <a:ext cx="104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상한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하한 </a:t>
            </a:r>
            <a:r>
              <a:rPr lang="ko-KR" altLang="en-US" sz="2400" dirty="0" err="1" smtClean="0"/>
              <a:t>임계치와</a:t>
            </a:r>
            <a:r>
              <a:rPr lang="ko-KR" altLang="en-US" sz="2400" dirty="0" smtClean="0"/>
              <a:t> 표준데이터도 </a:t>
            </a:r>
            <a:r>
              <a:rPr lang="en-US" altLang="ko-KR" sz="2400" dirty="0" err="1" smtClean="0"/>
              <a:t>y_test</a:t>
            </a:r>
            <a:r>
              <a:rPr lang="ko-KR" altLang="en-US" sz="2400" dirty="0" smtClean="0"/>
              <a:t>와 같은 프레임에 위치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572708"/>
            <a:ext cx="6442096" cy="48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81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06" y="2375191"/>
            <a:ext cx="3572372" cy="357237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39" y="1512779"/>
            <a:ext cx="510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교반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05839" y="2375191"/>
            <a:ext cx="7159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물리적 또는 화학적 성질이 다른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종 이상의 물질을 외부적인 기계 에너지를 사용하여 균일한 </a:t>
            </a:r>
            <a:r>
              <a:rPr lang="ko-KR" altLang="en-US" sz="2000" dirty="0" err="1">
                <a:latin typeface="+mn-ea"/>
              </a:rPr>
              <a:t>혼합상태를</a:t>
            </a:r>
            <a:r>
              <a:rPr lang="ko-KR" altLang="en-US" sz="2000" dirty="0">
                <a:latin typeface="+mn-ea"/>
              </a:rPr>
              <a:t> 만드는 처리</a:t>
            </a:r>
          </a:p>
        </p:txBody>
      </p:sp>
    </p:spTree>
    <p:extLst>
      <p:ext uri="{BB962C8B-B14F-4D97-AF65-F5344CB8AC3E}">
        <p14:creationId xmlns:p14="http://schemas.microsoft.com/office/powerpoint/2010/main" val="380633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2140786"/>
            <a:ext cx="7957983" cy="15055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8" y="4292670"/>
            <a:ext cx="5232729" cy="1630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839" y="1309790"/>
            <a:ext cx="7046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7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모델 평가</a:t>
            </a:r>
            <a:endParaRPr lang="en-US" altLang="ko-KR" sz="2400" dirty="0" smtClean="0"/>
          </a:p>
          <a:p>
            <a:r>
              <a:rPr lang="ko-KR" altLang="en-US" sz="2400" dirty="0" smtClean="0"/>
              <a:t>불량 </a:t>
            </a:r>
            <a:r>
              <a:rPr lang="ko-KR" altLang="en-US" sz="2400" dirty="0" err="1" smtClean="0"/>
              <a:t>예측값</a:t>
            </a:r>
            <a:r>
              <a:rPr lang="ko-KR" altLang="en-US" sz="2400" dirty="0" smtClean="0"/>
              <a:t> 산출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5839" y="3784845"/>
            <a:ext cx="548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원래의 실제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값에 대한 </a:t>
            </a:r>
            <a:r>
              <a:rPr lang="ko-KR" altLang="en-US" dirty="0" err="1" smtClean="0"/>
              <a:t>불량여부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1431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5839" y="1113745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분석결과 반영한 최종 데이터프레임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575410"/>
            <a:ext cx="5483451" cy="47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0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5839" y="1113745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8</a:t>
            </a:r>
            <a:r>
              <a:rPr lang="ko-KR" altLang="en-US" sz="2400" dirty="0" smtClean="0"/>
              <a:t>단계 모델 평가 결과 시각화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575410"/>
            <a:ext cx="8211903" cy="48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319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43" y="1129886"/>
            <a:ext cx="9016447" cy="51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9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293" y="1067692"/>
            <a:ext cx="104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분류 성능 평가 척도 산출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772115"/>
            <a:ext cx="10294867" cy="348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14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293" y="1067692"/>
            <a:ext cx="104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Confusion Matrix </a:t>
            </a:r>
            <a:r>
              <a:rPr lang="ko-KR" altLang="en-US" sz="2400" dirty="0" smtClean="0">
                <a:latin typeface="+mn-ea"/>
              </a:rPr>
              <a:t>및 </a:t>
            </a:r>
            <a:r>
              <a:rPr lang="en-US" altLang="ko-KR" sz="2400" dirty="0" smtClean="0">
                <a:latin typeface="+mn-ea"/>
              </a:rPr>
              <a:t>Heat Map </a:t>
            </a:r>
            <a:r>
              <a:rPr lang="ko-KR" altLang="en-US" sz="2400" dirty="0" smtClean="0">
                <a:latin typeface="+mn-ea"/>
              </a:rPr>
              <a:t>시각화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3" y="1621687"/>
            <a:ext cx="9383460" cy="25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84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00" y="1129886"/>
            <a:ext cx="5942358" cy="51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2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39" y="1113745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9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결과 분석 및 해석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575410"/>
            <a:ext cx="5994054" cy="46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18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39" y="1113745"/>
            <a:ext cx="704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10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실제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값의 평균값으로 비교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01" y="1575410"/>
            <a:ext cx="4580048" cy="4781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0" y="5675258"/>
            <a:ext cx="4895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82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실전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38" y="1113745"/>
            <a:ext cx="832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11</a:t>
            </a:r>
            <a:r>
              <a:rPr lang="ko-KR" altLang="en-US" sz="2400" dirty="0" smtClean="0"/>
              <a:t>단계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실제 </a:t>
            </a:r>
            <a:r>
              <a:rPr lang="ko-KR" altLang="en-US" sz="2400" dirty="0" smtClean="0"/>
              <a:t>불량인 경우를 평균 데이터를 이용하여 예측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575410"/>
            <a:ext cx="4806168" cy="46522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66" y="5646683"/>
            <a:ext cx="4772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9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39" y="1092644"/>
            <a:ext cx="510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교반</a:t>
            </a:r>
            <a:r>
              <a:rPr lang="ko-KR" altLang="en-US" sz="2400" b="1" dirty="0" smtClean="0"/>
              <a:t> 목적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560" y="2069585"/>
            <a:ext cx="715959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 err="1"/>
              <a:t>액액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교반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액체와 액체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r>
              <a:rPr lang="ko-KR" altLang="en-US" sz="1600" dirty="0" err="1"/>
              <a:t>균질액계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균일</a:t>
            </a:r>
            <a:r>
              <a:rPr lang="en-US" altLang="ko-KR" sz="1600" dirty="0"/>
              <a:t>(</a:t>
            </a:r>
            <a:r>
              <a:rPr lang="ko-KR" altLang="en-US" sz="1600" dirty="0"/>
              <a:t>온도</a:t>
            </a:r>
            <a:r>
              <a:rPr lang="en-US" altLang="ko-KR" sz="1600" dirty="0"/>
              <a:t>,</a:t>
            </a:r>
            <a:r>
              <a:rPr lang="ko-KR" altLang="en-US" sz="1600" dirty="0"/>
              <a:t>농도</a:t>
            </a:r>
            <a:r>
              <a:rPr lang="en-US" altLang="ko-KR" sz="1600" dirty="0"/>
              <a:t>) </a:t>
            </a:r>
            <a:r>
              <a:rPr lang="ko-KR" altLang="en-US" sz="1600" dirty="0"/>
              <a:t>증류</a:t>
            </a:r>
            <a:r>
              <a:rPr lang="en-US" altLang="ko-KR" sz="1600" dirty="0"/>
              <a:t>, </a:t>
            </a:r>
            <a:r>
              <a:rPr lang="ko-KR" altLang="en-US" sz="1600" dirty="0"/>
              <a:t>증발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분리방지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피막방지</a:t>
            </a:r>
            <a:endParaRPr lang="en-US" altLang="ko-KR" sz="1600" dirty="0"/>
          </a:p>
          <a:p>
            <a:r>
              <a:rPr lang="ko-KR" altLang="en-US" sz="1600" dirty="0" err="1"/>
              <a:t>이질액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용해</a:t>
            </a:r>
            <a:r>
              <a:rPr lang="en-US" altLang="ko-KR" sz="1600" dirty="0"/>
              <a:t>) – </a:t>
            </a:r>
            <a:r>
              <a:rPr lang="ko-KR" altLang="en-US" sz="1600" dirty="0"/>
              <a:t>혼합</a:t>
            </a:r>
            <a:r>
              <a:rPr lang="en-US" altLang="ko-KR" sz="1600" dirty="0"/>
              <a:t>, </a:t>
            </a:r>
            <a:r>
              <a:rPr lang="ko-KR" altLang="en-US" sz="1600" dirty="0"/>
              <a:t>조합</a:t>
            </a:r>
            <a:r>
              <a:rPr lang="en-US" altLang="ko-KR" sz="1600" dirty="0"/>
              <a:t>, </a:t>
            </a:r>
            <a:r>
              <a:rPr lang="ko-KR" altLang="en-US" sz="1600" dirty="0"/>
              <a:t>용해</a:t>
            </a:r>
            <a:r>
              <a:rPr lang="en-US" altLang="ko-KR" sz="1600" dirty="0"/>
              <a:t>, </a:t>
            </a:r>
            <a:r>
              <a:rPr lang="ko-KR" altLang="en-US" sz="1600" dirty="0"/>
              <a:t>희석</a:t>
            </a:r>
            <a:r>
              <a:rPr lang="en-US" altLang="ko-KR" sz="1600" dirty="0"/>
              <a:t>, </a:t>
            </a:r>
            <a:r>
              <a:rPr lang="ko-KR" altLang="en-US" sz="1600" dirty="0"/>
              <a:t>반응</a:t>
            </a:r>
            <a:endParaRPr lang="en-US" altLang="ko-KR" sz="1600" dirty="0"/>
          </a:p>
          <a:p>
            <a:r>
              <a:rPr lang="ko-KR" altLang="en-US" sz="1600" dirty="0" err="1"/>
              <a:t>이질약</a:t>
            </a:r>
            <a:r>
              <a:rPr lang="en-US" altLang="ko-KR" sz="1600" dirty="0"/>
              <a:t>(</a:t>
            </a:r>
            <a:r>
              <a:rPr lang="ko-KR" altLang="en-US" sz="1600" dirty="0"/>
              <a:t>불용</a:t>
            </a:r>
            <a:r>
              <a:rPr lang="en-US" altLang="ko-KR" sz="1600" dirty="0"/>
              <a:t>) – </a:t>
            </a:r>
            <a:r>
              <a:rPr lang="ko-KR" altLang="en-US" sz="1600" dirty="0"/>
              <a:t>분산</a:t>
            </a:r>
            <a:r>
              <a:rPr lang="en-US" altLang="ko-KR" sz="1600" dirty="0"/>
              <a:t>, </a:t>
            </a:r>
            <a:r>
              <a:rPr lang="ko-KR" altLang="en-US" sz="1600" dirty="0"/>
              <a:t>유화</a:t>
            </a:r>
            <a:r>
              <a:rPr lang="en-US" altLang="ko-KR" sz="1600" dirty="0"/>
              <a:t>, </a:t>
            </a:r>
            <a:r>
              <a:rPr lang="ko-KR" altLang="en-US" sz="1600" dirty="0"/>
              <a:t>세정</a:t>
            </a:r>
            <a:r>
              <a:rPr lang="en-US" altLang="ko-KR" sz="1600" dirty="0"/>
              <a:t>, </a:t>
            </a:r>
            <a:r>
              <a:rPr lang="ko-KR" altLang="en-US" sz="1600" dirty="0"/>
              <a:t>추출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반응</a:t>
            </a:r>
            <a:endParaRPr lang="en-US" altLang="ko-KR" sz="16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2. </a:t>
            </a:r>
            <a:r>
              <a:rPr lang="ko-KR" altLang="en-US" sz="2000" dirty="0" err="1" smtClean="0"/>
              <a:t>액고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교반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액체와 고체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1600" dirty="0" smtClean="0"/>
              <a:t>가용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용해</a:t>
            </a:r>
            <a:endParaRPr lang="en-US" altLang="ko-KR" sz="1600" dirty="0" smtClean="0"/>
          </a:p>
          <a:p>
            <a:r>
              <a:rPr lang="ko-KR" altLang="en-US" sz="1600" dirty="0" smtClean="0"/>
              <a:t>불용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분산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부유방지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침강방지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세정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추출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석출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파쇄</a:t>
            </a:r>
            <a:endParaRPr lang="en-US" altLang="ko-KR" sz="16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ko-KR" altLang="en-US" sz="2000" dirty="0" err="1" smtClean="0"/>
              <a:t>액기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교반</a:t>
            </a:r>
            <a:r>
              <a:rPr lang="ko-KR" altLang="en-US" sz="2000" dirty="0" smtClean="0"/>
              <a:t>(액체와 기체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1600" dirty="0" smtClean="0"/>
              <a:t>가용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흡수 반응</a:t>
            </a:r>
            <a:endParaRPr lang="en-US" altLang="ko-KR" sz="1600" dirty="0" smtClean="0"/>
          </a:p>
          <a:p>
            <a:r>
              <a:rPr lang="ko-KR" altLang="en-US" sz="1600" dirty="0" smtClean="0"/>
              <a:t>불용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분산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폭기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탈기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탈취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반응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발효</a:t>
            </a:r>
            <a:endParaRPr lang="ko-KR" altLang="en-US" sz="1600" dirty="0"/>
          </a:p>
        </p:txBody>
      </p:sp>
      <p:pic>
        <p:nvPicPr>
          <p:cNvPr id="1026" name="Picture 2" descr="http://www.seehint.com/catalog/2011/2011_04/mixingpad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09" y="2069585"/>
            <a:ext cx="6229350" cy="33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2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영상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KakaoTalk_20211215_17245152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694887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39" y="1092644"/>
            <a:ext cx="510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교반</a:t>
            </a:r>
            <a:r>
              <a:rPr lang="ko-KR" altLang="en-US" sz="2400" b="1" dirty="0" smtClean="0"/>
              <a:t> 목적</a:t>
            </a:r>
            <a:endParaRPr lang="ko-KR" altLang="en-US" sz="2400" b="1" dirty="0"/>
          </a:p>
        </p:txBody>
      </p:sp>
      <p:pic>
        <p:nvPicPr>
          <p:cNvPr id="2050" name="Picture 2" descr="http://www.seehint.com/catalog/2011/2011_04/%EA%B5%90%EB%B0%98%EA%B8%B0%EC%84%A0%EC%A0%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" y="1671592"/>
            <a:ext cx="5631581" cy="47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eehint.com/catalog/2011/2011_04/%EA%B5%90%EB%B0%98%EA%B8%B0%ED%98%95%ED%83%9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6" y="1129886"/>
            <a:ext cx="5524500" cy="4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4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39" y="1512779"/>
            <a:ext cx="510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구동장치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05839" y="2375191"/>
            <a:ext cx="7159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감속장치</a:t>
            </a:r>
            <a:r>
              <a:rPr lang="en-US" altLang="ko-KR" sz="2800" dirty="0"/>
              <a:t>, </a:t>
            </a:r>
            <a:r>
              <a:rPr lang="ko-KR" altLang="en-US" sz="2800" dirty="0"/>
              <a:t>회전축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교반용</a:t>
            </a:r>
            <a:r>
              <a:rPr lang="ko-KR" altLang="en-US" sz="2800" dirty="0"/>
              <a:t> 날개 등으로 구분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02" y="2375191"/>
            <a:ext cx="4481523" cy="29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943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053992" cy="1354217"/>
              <a:chOff x="2700072" y="2021840"/>
              <a:chExt cx="415854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이슈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6602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4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39" y="1512779"/>
            <a:ext cx="510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공정의 문제 상황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05839" y="2375191"/>
            <a:ext cx="10993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/>
              <a:t>원료 전처리 수행의 첫 단계로 후 공정 및 완제품의 품질에 영향</a:t>
            </a:r>
            <a:endParaRPr lang="en-US" altLang="ko-K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/>
              <a:t>원료를 골고루 </a:t>
            </a:r>
            <a:r>
              <a:rPr lang="ko-KR" altLang="en-US" sz="2000" dirty="0" smtClean="0"/>
              <a:t>섞는 것 이 불량을 줄일 수 있는 간단한 솔루션</a:t>
            </a: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/>
              <a:t>타 설비보다 </a:t>
            </a:r>
            <a:r>
              <a:rPr lang="ko-KR" altLang="en-US" sz="2000" dirty="0" smtClean="0"/>
              <a:t>사용시간 과 </a:t>
            </a:r>
            <a:r>
              <a:rPr lang="ko-KR" altLang="en-US" sz="2000" dirty="0"/>
              <a:t>빈도가 높아 고장 및 </a:t>
            </a:r>
            <a:r>
              <a:rPr lang="ko-KR" altLang="en-US" sz="2000" dirty="0" smtClean="0"/>
              <a:t>수명 관리 중요</a:t>
            </a:r>
            <a:endParaRPr lang="en-US" altLang="ko-KR" sz="2000" dirty="0" smtClean="0"/>
          </a:p>
          <a:p>
            <a:r>
              <a:rPr lang="ko-KR" altLang="en-US" sz="2000" dirty="0" smtClean="0"/>
              <a:t>        └ 특히 </a:t>
            </a:r>
            <a:r>
              <a:rPr lang="ko-KR" altLang="en-US" sz="2000" dirty="0"/>
              <a:t>모터베어링은 전기 침식</a:t>
            </a:r>
            <a:r>
              <a:rPr lang="en-US" altLang="ko-KR" sz="2000" dirty="0"/>
              <a:t>, </a:t>
            </a:r>
            <a:r>
              <a:rPr lang="ko-KR" altLang="en-US" sz="2000" dirty="0"/>
              <a:t>부적절한 윤활 및 오염</a:t>
            </a:r>
            <a:r>
              <a:rPr lang="en-US" altLang="ko-KR" sz="2000" dirty="0"/>
              <a:t>, </a:t>
            </a:r>
            <a:r>
              <a:rPr lang="ko-KR" altLang="en-US" sz="2000" dirty="0"/>
              <a:t>진동</a:t>
            </a:r>
            <a:r>
              <a:rPr lang="en-US" altLang="ko-KR" sz="2000" dirty="0"/>
              <a:t> </a:t>
            </a:r>
            <a:r>
              <a:rPr lang="ko-KR" altLang="en-US" sz="2000" dirty="0"/>
              <a:t>손상</a:t>
            </a:r>
            <a:r>
              <a:rPr lang="en-US" altLang="ko-KR" sz="2000" dirty="0"/>
              <a:t>, </a:t>
            </a:r>
            <a:r>
              <a:rPr lang="ko-KR" altLang="en-US" sz="2000" dirty="0"/>
              <a:t>부적절 설치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r>
              <a:rPr lang="en-US" altLang="ko-KR" sz="2000" dirty="0"/>
              <a:t>	</a:t>
            </a:r>
            <a:r>
              <a:rPr lang="ko-KR" altLang="en-US" sz="2000" dirty="0" smtClean="0"/>
              <a:t>불충분한 </a:t>
            </a:r>
            <a:r>
              <a:rPr lang="ko-KR" altLang="en-US" sz="2000" dirty="0"/>
              <a:t>베어링 하중 등의 원인으로 고장 </a:t>
            </a:r>
            <a:r>
              <a:rPr lang="ko-KR" altLang="en-US" sz="2000" dirty="0" smtClean="0"/>
              <a:t>발생</a:t>
            </a:r>
            <a:endParaRPr lang="en-US" altLang="ko-KR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Shear</a:t>
            </a:r>
            <a:r>
              <a:rPr lang="ko-KR" altLang="en-US" sz="2000" dirty="0" smtClean="0"/>
              <a:t>의 힘이 약한 경우 점도가 높은 용액을 </a:t>
            </a:r>
            <a:r>
              <a:rPr lang="ko-KR" altLang="en-US" sz="2000" dirty="0" err="1" smtClean="0"/>
              <a:t>균질화하고</a:t>
            </a:r>
            <a:r>
              <a:rPr lang="ko-KR" altLang="en-US" sz="2000" dirty="0" smtClean="0"/>
              <a:t> 열을 고르게 전달하기 어려움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147137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1325</Words>
  <Application>Microsoft Office PowerPoint</Application>
  <PresentationFormat>와이드스크린</PresentationFormat>
  <Paragraphs>340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37</cp:revision>
  <dcterms:created xsi:type="dcterms:W3CDTF">2019-12-23T00:32:35Z</dcterms:created>
  <dcterms:modified xsi:type="dcterms:W3CDTF">2021-12-15T08:26:40Z</dcterms:modified>
</cp:coreProperties>
</file>